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19.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271" r:id="rId16"/>
    <p:sldId id="273" r:id="rId17"/>
    <p:sldId id="320" r:id="rId18"/>
    <p:sldId id="298" r:id="rId19"/>
    <p:sldId id="292" r:id="rId20"/>
    <p:sldId id="296" r:id="rId21"/>
    <p:sldId id="336" r:id="rId22"/>
    <p:sldId id="332" r:id="rId23"/>
    <p:sldId id="337" r:id="rId24"/>
    <p:sldId id="364" r:id="rId25"/>
    <p:sldId id="339" r:id="rId26"/>
    <p:sldId id="340" r:id="rId27"/>
    <p:sldId id="359" r:id="rId28"/>
    <p:sldId id="357" r:id="rId29"/>
    <p:sldId id="358" r:id="rId30"/>
    <p:sldId id="342" r:id="rId31"/>
    <p:sldId id="344" r:id="rId32"/>
    <p:sldId id="345" r:id="rId33"/>
    <p:sldId id="343" r:id="rId34"/>
    <p:sldId id="346" r:id="rId35"/>
    <p:sldId id="347" r:id="rId36"/>
    <p:sldId id="348" r:id="rId37"/>
    <p:sldId id="349" r:id="rId38"/>
    <p:sldId id="350" r:id="rId39"/>
    <p:sldId id="351" r:id="rId40"/>
    <p:sldId id="353" r:id="rId41"/>
    <p:sldId id="352" r:id="rId42"/>
    <p:sldId id="354" r:id="rId43"/>
    <p:sldId id="356" r:id="rId44"/>
    <p:sldId id="361" r:id="rId45"/>
    <p:sldId id="362" r:id="rId46"/>
    <p:sldId id="363" r:id="rId47"/>
    <p:sldId id="360" r:id="rId48"/>
    <p:sldId id="299" r:id="rId49"/>
    <p:sldId id="335" r:id="rId50"/>
    <p:sldId id="334" r:id="rId51"/>
    <p:sldId id="333" r:id="rId52"/>
    <p:sldId id="329" r:id="rId53"/>
    <p:sldId id="330" r:id="rId54"/>
    <p:sldId id="328" r:id="rId55"/>
    <p:sldId id="307" r:id="rId56"/>
    <p:sldId id="327" r:id="rId57"/>
    <p:sldId id="290" r:id="rId58"/>
    <p:sldId id="291" r:id="rId59"/>
    <p:sldId id="300" r:id="rId60"/>
    <p:sldId id="301" r:id="rId61"/>
    <p:sldId id="302" r:id="rId62"/>
    <p:sldId id="303" r:id="rId63"/>
    <p:sldId id="304" r:id="rId64"/>
    <p:sldId id="305" r:id="rId65"/>
    <p:sldId id="306" r:id="rId66"/>
    <p:sldId id="312" r:id="rId67"/>
    <p:sldId id="326" r:id="rId68"/>
    <p:sldId id="313" r:id="rId69"/>
    <p:sldId id="319" r:id="rId70"/>
    <p:sldId id="314" r:id="rId71"/>
    <p:sldId id="315" r:id="rId72"/>
    <p:sldId id="316" r:id="rId73"/>
    <p:sldId id="321" r:id="rId74"/>
    <p:sldId id="322" r:id="rId75"/>
    <p:sldId id="323" r:id="rId76"/>
    <p:sldId id="331" r:id="rId77"/>
    <p:sldId id="355" r:id="rId78"/>
    <p:sldId id="325"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80375" autoAdjust="0"/>
  </p:normalViewPr>
  <p:slideViewPr>
    <p:cSldViewPr snapToGrid="0" snapToObjects="1">
      <p:cViewPr>
        <p:scale>
          <a:sx n="85" d="100"/>
          <a:sy n="85" d="100"/>
        </p:scale>
        <p:origin x="-1768" y="-16"/>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commentAuthors" Target="commentAuthors.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10/8/15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10/8/15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15</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a:t>
            </a:r>
            <a:r>
              <a:rPr lang="en-US" baseline="0" dirty="0" smtClean="0"/>
              <a:t>this talk </a:t>
            </a:r>
            <a:r>
              <a:rPr lang="en-US" baseline="0" dirty="0" smtClean="0"/>
              <a:t>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2409905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72586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42</a:t>
            </a:fld>
            <a:endParaRPr lang="en-US"/>
          </a:p>
        </p:txBody>
      </p:sp>
    </p:spTree>
    <p:extLst>
      <p:ext uri="{BB962C8B-B14F-4D97-AF65-F5344CB8AC3E}">
        <p14:creationId xmlns:p14="http://schemas.microsoft.com/office/powerpoint/2010/main" val="2976810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297681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49</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50</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51</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52</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54</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57</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58</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59</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60</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61</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62</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63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64</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65</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67</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68</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69</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70</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71</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72</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73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74</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75</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76</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a:t>
            </a:r>
            <a:r>
              <a:rPr lang="en-US" baseline="0" smtClean="0"/>
              <a:t>in the affirmative</a:t>
            </a:r>
            <a:r>
              <a:rPr lang="en-US" baseline="0" dirty="0" smtClean="0"/>
              <a:t>,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10/8/15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10/8/15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10/8/15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10/8/15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20.png"/><Relationship Id="rId8" Type="http://schemas.openxmlformats.org/officeDocument/2006/relationships/image" Target="../media/image15.png"/><Relationship Id="rId9"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emf"/><Relationship Id="rId6"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71.emf"/><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39.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1.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4.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5.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6.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7.png"/><Relationship Id="rId6"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79.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53.jpg"/><Relationship Id="rId5" Type="http://schemas.openxmlformats.org/officeDocument/2006/relationships/hyperlink" Target="http://kcsrk.info/Quelea/" TargetMode="External"/><Relationship Id="rId6" Type="http://schemas.openxmlformats.org/officeDocument/2006/relationships/image" Target="../media/image80.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emf"/></Relationships>
</file>

<file path=ppt/slides/_rels/slide58.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5"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emf"/><Relationship Id="rId6" Type="http://schemas.openxmlformats.org/officeDocument/2006/relationships/image" Target="../media/image96.emf"/><Relationship Id="rId7" Type="http://schemas.openxmlformats.org/officeDocument/2006/relationships/image" Target="../media/image9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emf"/><Relationship Id="rId6" Type="http://schemas.openxmlformats.org/officeDocument/2006/relationships/image" Target="../media/image96.emf"/><Relationship Id="rId7" Type="http://schemas.openxmlformats.org/officeDocument/2006/relationships/image" Target="../media/image97.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3.emf"/><Relationship Id="rId5" Type="http://schemas.openxmlformats.org/officeDocument/2006/relationships/image" Target="../media/image37.emf"/><Relationship Id="rId6" Type="http://schemas.openxmlformats.org/officeDocument/2006/relationships/image" Target="../media/image98.emf"/><Relationship Id="rId7" Type="http://schemas.openxmlformats.org/officeDocument/2006/relationships/image" Target="../media/image99.emf"/><Relationship Id="rId8" Type="http://schemas.openxmlformats.org/officeDocument/2006/relationships/image" Target="../media/image100.emf"/><Relationship Id="rId9" Type="http://schemas.openxmlformats.org/officeDocument/2006/relationships/image" Target="../media/image101.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106.emf"/><Relationship Id="rId5" Type="http://schemas.openxmlformats.org/officeDocument/2006/relationships/image" Target="../media/image107.emf"/><Relationship Id="rId6"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emf"/></Relationships>
</file>

<file path=ppt/slides/_rels/slide75.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25.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14.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dirty="0" smtClean="0"/>
              <a:t>Inferring Consistency Specifications from Tests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spTree>
    <p:extLst>
      <p:ext uri="{BB962C8B-B14F-4D97-AF65-F5344CB8AC3E}">
        <p14:creationId xmlns:p14="http://schemas.microsoft.com/office/powerpoint/2010/main" val="789212136"/>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1023321" y="5432827"/>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3560950" y="4978988"/>
            <a:ext cx="1234339" cy="68467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pic>
        <p:nvPicPr>
          <p:cNvPr id="15" name="Picture 14"/>
          <p:cNvPicPr>
            <a:picLocks noChangeAspect="1"/>
          </p:cNvPicPr>
          <p:nvPr/>
        </p:nvPicPr>
        <p:blipFill>
          <a:blip r:embed="rId5"/>
          <a:stretch>
            <a:fillRect/>
          </a:stretch>
        </p:blipFill>
        <p:spPr>
          <a:xfrm>
            <a:off x="4795288" y="6147742"/>
            <a:ext cx="2044700" cy="342900"/>
          </a:xfrm>
          <a:prstGeom prst="rect">
            <a:avLst/>
          </a:prstGeom>
        </p:spPr>
      </p:pic>
      <p:sp>
        <p:nvSpPr>
          <p:cNvPr id="16" name="TextBox 15"/>
          <p:cNvSpPr txBox="1"/>
          <p:nvPr/>
        </p:nvSpPr>
        <p:spPr>
          <a:xfrm>
            <a:off x="2515718" y="6079104"/>
            <a:ext cx="2279570" cy="461665"/>
          </a:xfrm>
          <a:prstGeom prst="rect">
            <a:avLst/>
          </a:prstGeom>
          <a:noFill/>
        </p:spPr>
        <p:txBody>
          <a:bodyPr wrap="square" rtlCol="0">
            <a:spAutoFit/>
          </a:bodyPr>
          <a:lstStyle/>
          <a:p>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82370" y="37947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oper1(…)</a:t>
              </a:r>
              <a:endParaRPr lang="en-US" dirty="0"/>
            </a:p>
          </p:txBody>
        </p:sp>
      </p:grpSp>
      <p:sp>
        <p:nvSpPr>
          <p:cNvPr id="13" name="Oval 12"/>
          <p:cNvSpPr/>
          <p:nvPr/>
        </p:nvSpPr>
        <p:spPr>
          <a:xfrm>
            <a:off x="3740240"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37947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endParaRPr lang="en-US" dirty="0"/>
            </a:p>
          </p:txBody>
        </p:sp>
      </p:grpSp>
      <p:sp>
        <p:nvSpPr>
          <p:cNvPr id="17" name="Oval 16"/>
          <p:cNvSpPr/>
          <p:nvPr/>
        </p:nvSpPr>
        <p:spPr>
          <a:xfrm>
            <a:off x="4838084"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47311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43177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42774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p>
          <a:p>
            <a:pPr algn="ctr"/>
            <a:endParaRPr lang="en-US" dirty="0"/>
          </a:p>
          <a:p>
            <a:pPr algn="ctr"/>
            <a:r>
              <a:rPr lang="en-US" dirty="0" smtClean="0"/>
              <a:t>oper3(…)</a:t>
            </a:r>
            <a:endParaRPr lang="en-US" dirty="0"/>
          </a:p>
        </p:txBody>
      </p:sp>
      <p:sp>
        <p:nvSpPr>
          <p:cNvPr id="23" name="Oval 22"/>
          <p:cNvSpPr/>
          <p:nvPr/>
        </p:nvSpPr>
        <p:spPr>
          <a:xfrm>
            <a:off x="4844767" y="51307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48918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51307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4"/>
          <a:stretch>
            <a:fillRect/>
          </a:stretch>
        </p:blipFill>
        <p:spPr>
          <a:xfrm>
            <a:off x="821586" y="6045550"/>
            <a:ext cx="7949373" cy="558427"/>
          </a:xfrm>
          <a:prstGeom prst="rect">
            <a:avLst/>
          </a:prstGeom>
        </p:spPr>
      </p:pic>
      <p:sp>
        <p:nvSpPr>
          <p:cNvPr id="22" name="TextBox 21"/>
          <p:cNvSpPr txBox="1"/>
          <p:nvPr/>
        </p:nvSpPr>
        <p:spPr>
          <a:xfrm>
            <a:off x="220842" y="3152401"/>
            <a:ext cx="2483511"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26" name="Content Placeholder 2"/>
          <p:cNvSpPr>
            <a:spLocks noGrp="1"/>
          </p:cNvSpPr>
          <p:nvPr>
            <p:ph idx="1"/>
          </p:nvPr>
        </p:nvSpPr>
        <p:spPr>
          <a:xfrm>
            <a:off x="512272" y="936233"/>
            <a:ext cx="8229600" cy="1420660"/>
          </a:xfrm>
        </p:spPr>
        <p:txBody>
          <a:bodyPr>
            <a:normAutofit/>
          </a:bodyPr>
          <a:lstStyle/>
          <a:p>
            <a:r>
              <a:rPr lang="en-US" sz="2400" dirty="0" smtClean="0"/>
              <a:t>Generalizing to transactions is easy.</a:t>
            </a:r>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a:solidFill>
                  <a:srgbClr val="000000"/>
                </a:solidFill>
                <a:latin typeface="Consolas"/>
                <a:cs typeface="Consolas"/>
              </a:rPr>
              <a:t>)</a:t>
            </a:r>
          </a:p>
          <a:p>
            <a:pPr lvl="1"/>
            <a:r>
              <a:rPr lang="en-US" sz="2000" dirty="0" smtClean="0"/>
              <a:t>Derived relation: </a:t>
            </a:r>
          </a:p>
        </p:txBody>
      </p:sp>
      <p:pic>
        <p:nvPicPr>
          <p:cNvPr id="27" name="Picture 26"/>
          <p:cNvPicPr>
            <a:picLocks noChangeAspect="1"/>
          </p:cNvPicPr>
          <p:nvPr/>
        </p:nvPicPr>
        <p:blipFill>
          <a:blip r:embed="rId5"/>
          <a:stretch>
            <a:fillRect/>
          </a:stretch>
        </p:blipFill>
        <p:spPr>
          <a:xfrm>
            <a:off x="1359360" y="2068059"/>
            <a:ext cx="7611180" cy="288834"/>
          </a:xfrm>
          <a:prstGeom prst="rect">
            <a:avLst/>
          </a:prstGeom>
        </p:spPr>
      </p:pic>
      <p:sp>
        <p:nvSpPr>
          <p:cNvPr id="30" name="Content Placeholder 2"/>
          <p:cNvSpPr txBox="1">
            <a:spLocks/>
          </p:cNvSpPr>
          <p:nvPr/>
        </p:nvSpPr>
        <p:spPr>
          <a:xfrm>
            <a:off x="512272" y="2395352"/>
            <a:ext cx="822960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Isolation guarantees of stores can now be specified.</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0" grpId="0"/>
      <p:bldP spid="21" grpId="0" animBg="1"/>
      <p:bldP spid="23" grpId="0" animBg="1"/>
      <p:bldP spid="28"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2327651"/>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2962408"/>
            <a:ext cx="7791961" cy="877473"/>
          </a:xfrm>
          <a:prstGeom prst="rect">
            <a:avLst/>
          </a:prstGeom>
        </p:spPr>
      </p:pic>
      <p:pic>
        <p:nvPicPr>
          <p:cNvPr id="11" name="Picture 10"/>
          <p:cNvPicPr>
            <a:picLocks noChangeAspect="1"/>
          </p:cNvPicPr>
          <p:nvPr/>
        </p:nvPicPr>
        <p:blipFill>
          <a:blip r:embed="rId4"/>
          <a:stretch>
            <a:fillRect/>
          </a:stretch>
        </p:blipFill>
        <p:spPr>
          <a:xfrm>
            <a:off x="1389529" y="4950197"/>
            <a:ext cx="7009107" cy="1110732"/>
          </a:xfrm>
          <a:prstGeom prst="rect">
            <a:avLst/>
          </a:prstGeom>
        </p:spPr>
      </p:pic>
      <p:sp>
        <p:nvSpPr>
          <p:cNvPr id="13" name="TextBox 12"/>
          <p:cNvSpPr txBox="1"/>
          <p:nvPr/>
        </p:nvSpPr>
        <p:spPr>
          <a:xfrm>
            <a:off x="220841" y="4045565"/>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552641"/>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1368985"/>
            <a:ext cx="7949373" cy="558427"/>
          </a:xfrm>
          <a:prstGeom prst="rect">
            <a:avLst/>
          </a:prstGeom>
        </p:spPr>
      </p:pic>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Inferring Specifications</a:t>
            </a:r>
            <a:endParaRPr lang="en-US" dirty="0"/>
          </a:p>
        </p:txBody>
      </p:sp>
    </p:spTree>
    <p:extLst>
      <p:ext uri="{BB962C8B-B14F-4D97-AF65-F5344CB8AC3E}">
        <p14:creationId xmlns:p14="http://schemas.microsoft.com/office/powerpoint/2010/main" val="1117831244"/>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38"/>
            <a:ext cx="8229600" cy="1143000"/>
          </a:xfrm>
        </p:spPr>
        <p:txBody>
          <a:bodyPr>
            <a:normAutofit/>
          </a:bodyPr>
          <a:lstStyle/>
          <a:p>
            <a:r>
              <a:rPr lang="en-US" sz="3800" dirty="0" smtClean="0"/>
              <a:t>Why infer specifications?</a:t>
            </a:r>
            <a:endParaRPr lang="en-US" sz="3800" dirty="0"/>
          </a:p>
        </p:txBody>
      </p:sp>
      <p:sp>
        <p:nvSpPr>
          <p:cNvPr id="3" name="Content Placeholder 2"/>
          <p:cNvSpPr>
            <a:spLocks noGrp="1"/>
          </p:cNvSpPr>
          <p:nvPr>
            <p:ph idx="1"/>
          </p:nvPr>
        </p:nvSpPr>
        <p:spPr>
          <a:xfrm>
            <a:off x="457200" y="1176840"/>
            <a:ext cx="8447716" cy="4525963"/>
          </a:xfrm>
        </p:spPr>
        <p:txBody>
          <a:bodyPr>
            <a:normAutofit/>
          </a:bodyPr>
          <a:lstStyle/>
          <a:p>
            <a:r>
              <a:rPr lang="en-US" sz="2400" dirty="0"/>
              <a:t>It is possible to enforce </a:t>
            </a:r>
            <a:r>
              <a:rPr lang="en-US" sz="2400" dirty="0" smtClean="0"/>
              <a:t>subtle </a:t>
            </a:r>
            <a:r>
              <a:rPr lang="en-US" sz="2400" dirty="0"/>
              <a:t>notions of correctness via </a:t>
            </a:r>
            <a:r>
              <a:rPr lang="en-US" sz="2400" dirty="0" err="1"/>
              <a:t>Quelea’s</a:t>
            </a:r>
            <a:r>
              <a:rPr lang="en-US" sz="2400" dirty="0"/>
              <a:t> specification </a:t>
            </a:r>
            <a:r>
              <a:rPr lang="en-US" sz="2400" dirty="0" smtClean="0"/>
              <a:t>language.</a:t>
            </a:r>
          </a:p>
          <a:p>
            <a:pPr lvl="1"/>
            <a:r>
              <a:rPr lang="en-US" sz="2000" dirty="0" smtClean="0">
                <a:solidFill>
                  <a:srgbClr val="008000"/>
                </a:solidFill>
              </a:rPr>
              <a:t>Ok</a:t>
            </a:r>
            <a:r>
              <a:rPr lang="en-US" sz="2000" dirty="0" smtClean="0"/>
              <a:t> to show </a:t>
            </a:r>
            <a:r>
              <a:rPr lang="en-US" sz="2000" dirty="0" smtClean="0">
                <a:solidFill>
                  <a:srgbClr val="008000"/>
                </a:solidFill>
              </a:rPr>
              <a:t>incorrect balance</a:t>
            </a:r>
            <a:r>
              <a:rPr lang="en-US" sz="2000" dirty="0" smtClean="0"/>
              <a:t>, but </a:t>
            </a:r>
            <a:r>
              <a:rPr lang="en-US" sz="2000" dirty="0" smtClean="0">
                <a:solidFill>
                  <a:srgbClr val="FF0000"/>
                </a:solidFill>
              </a:rPr>
              <a:t>not ok</a:t>
            </a:r>
            <a:r>
              <a:rPr lang="en-US" sz="2000" dirty="0" smtClean="0"/>
              <a:t> to show </a:t>
            </a:r>
            <a:r>
              <a:rPr lang="en-US" sz="2000" dirty="0" smtClean="0">
                <a:solidFill>
                  <a:srgbClr val="FF0000"/>
                </a:solidFill>
              </a:rPr>
              <a:t>negative balance</a:t>
            </a:r>
            <a:r>
              <a:rPr lang="en-US" sz="2000" dirty="0" smtClean="0"/>
              <a:t>.</a:t>
            </a:r>
          </a:p>
          <a:p>
            <a:r>
              <a:rPr lang="en-US" sz="2400" dirty="0" smtClean="0"/>
              <a:t>But, Crafting a </a:t>
            </a:r>
            <a:r>
              <a:rPr lang="en-US" sz="2400" dirty="0" err="1" smtClean="0"/>
              <a:t>Quelea</a:t>
            </a:r>
            <a:r>
              <a:rPr lang="en-US" sz="2400" dirty="0" smtClean="0"/>
              <a:t> specification requires</a:t>
            </a:r>
          </a:p>
          <a:p>
            <a:pPr lvl="1"/>
            <a:r>
              <a:rPr lang="en-US" sz="2000" dirty="0" smtClean="0"/>
              <a:t>Intricate knowledge about abstract system model of </a:t>
            </a:r>
            <a:r>
              <a:rPr lang="en-US" sz="2000" dirty="0" err="1" smtClean="0"/>
              <a:t>Quelea</a:t>
            </a:r>
            <a:r>
              <a:rPr lang="en-US" sz="2000" dirty="0" smtClean="0"/>
              <a:t>, &amp;</a:t>
            </a:r>
          </a:p>
          <a:p>
            <a:pPr lvl="1"/>
            <a:r>
              <a:rPr lang="en-US" sz="2000" dirty="0" smtClean="0"/>
              <a:t>Exhaustive reasoning about application semantics under this system model to determine possible anomalies.</a:t>
            </a:r>
            <a:endParaRPr lang="en-US" sz="2000" dirty="0"/>
          </a:p>
        </p:txBody>
      </p:sp>
      <p:sp>
        <p:nvSpPr>
          <p:cNvPr id="4" name="Rectangle 3"/>
          <p:cNvSpPr/>
          <p:nvPr/>
        </p:nvSpPr>
        <p:spPr>
          <a:xfrm>
            <a:off x="756449" y="4476289"/>
            <a:ext cx="7616798" cy="954107"/>
          </a:xfrm>
          <a:prstGeom prst="rect">
            <a:avLst/>
          </a:prstGeom>
        </p:spPr>
        <p:txBody>
          <a:bodyPr wrap="square">
            <a:spAutoFit/>
          </a:bodyPr>
          <a:lstStyle/>
          <a:p>
            <a:pPr algn="ctr"/>
            <a:r>
              <a:rPr lang="en-US" sz="2800" dirty="0">
                <a:solidFill>
                  <a:schemeClr val="accent2">
                    <a:lumMod val="50000"/>
                  </a:schemeClr>
                </a:solidFill>
              </a:rPr>
              <a:t>We want to reduce the programmer effort required to </a:t>
            </a:r>
            <a:r>
              <a:rPr lang="en-US" sz="2800" dirty="0" smtClean="0">
                <a:solidFill>
                  <a:schemeClr val="accent2">
                    <a:lumMod val="50000"/>
                  </a:schemeClr>
                </a:solidFill>
              </a:rPr>
              <a:t>use </a:t>
            </a:r>
            <a:r>
              <a:rPr lang="en-US" sz="2800" dirty="0" err="1" smtClean="0">
                <a:solidFill>
                  <a:schemeClr val="accent2">
                    <a:lumMod val="50000"/>
                  </a:schemeClr>
                </a:solidFill>
              </a:rPr>
              <a:t>Quelea</a:t>
            </a:r>
            <a:r>
              <a:rPr lang="en-US" sz="2800" dirty="0" smtClean="0">
                <a:solidFill>
                  <a:schemeClr val="accent2">
                    <a:lumMod val="50000"/>
                  </a:schemeClr>
                </a:solidFill>
              </a:rPr>
              <a:t>.</a:t>
            </a:r>
            <a:endParaRPr lang="en-US" sz="2800" dirty="0">
              <a:solidFill>
                <a:schemeClr val="accent2">
                  <a:lumMod val="50000"/>
                </a:schemeClr>
              </a:solidFill>
            </a:endParaRPr>
          </a:p>
        </p:txBody>
      </p:sp>
    </p:spTree>
    <p:extLst>
      <p:ext uri="{BB962C8B-B14F-4D97-AF65-F5344CB8AC3E}">
        <p14:creationId xmlns:p14="http://schemas.microsoft.com/office/powerpoint/2010/main" val="21316966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81264"/>
            <a:ext cx="8432038" cy="1928629"/>
          </a:xfrm>
        </p:spPr>
        <p:txBody>
          <a:bodyPr>
            <a:normAutofit/>
          </a:bodyPr>
          <a:lstStyle/>
          <a:p>
            <a:r>
              <a:rPr lang="en-US" sz="2400" dirty="0" smtClean="0"/>
              <a:t>Only programmer can tell a correct application behavior from an incorrect one.</a:t>
            </a:r>
          </a:p>
          <a:p>
            <a:pPr lvl="1"/>
            <a:r>
              <a:rPr lang="en-US" sz="2000" dirty="0" err="1" smtClean="0"/>
              <a:t>E.g</a:t>
            </a:r>
            <a:r>
              <a:rPr lang="en-US" sz="2000" dirty="0" smtClean="0"/>
              <a:t>: incorrect balance is correct </a:t>
            </a:r>
            <a:r>
              <a:rPr lang="en-US" sz="2000" dirty="0" err="1" smtClean="0"/>
              <a:t>behaviour</a:t>
            </a:r>
            <a:r>
              <a:rPr lang="en-US" sz="2000" dirty="0" smtClean="0"/>
              <a:t>, but negative balance is not.</a:t>
            </a:r>
          </a:p>
        </p:txBody>
      </p:sp>
      <p:sp>
        <p:nvSpPr>
          <p:cNvPr id="5" name="Title 1"/>
          <p:cNvSpPr>
            <a:spLocks noGrp="1"/>
          </p:cNvSpPr>
          <p:nvPr>
            <p:ph type="title"/>
          </p:nvPr>
        </p:nvSpPr>
        <p:spPr>
          <a:xfrm>
            <a:off x="457200" y="39438"/>
            <a:ext cx="8229600" cy="1143000"/>
          </a:xfrm>
        </p:spPr>
        <p:txBody>
          <a:bodyPr>
            <a:normAutofit/>
          </a:bodyPr>
          <a:lstStyle/>
          <a:p>
            <a:r>
              <a:rPr lang="en-US" sz="3800" dirty="0" smtClean="0"/>
              <a:t>Full inference is impossible</a:t>
            </a:r>
            <a:endParaRPr lang="en-US" sz="3800" dirty="0"/>
          </a:p>
        </p:txBody>
      </p:sp>
      <p:sp>
        <p:nvSpPr>
          <p:cNvPr id="6" name="Rectangle 5"/>
          <p:cNvSpPr/>
          <p:nvPr/>
        </p:nvSpPr>
        <p:spPr>
          <a:xfrm>
            <a:off x="756449" y="1182438"/>
            <a:ext cx="7616798" cy="1384995"/>
          </a:xfrm>
          <a:prstGeom prst="rect">
            <a:avLst/>
          </a:prstGeom>
        </p:spPr>
        <p:txBody>
          <a:bodyPr wrap="square">
            <a:spAutoFit/>
          </a:bodyPr>
          <a:lstStyle/>
          <a:p>
            <a:pPr algn="ctr"/>
            <a:r>
              <a:rPr lang="en-US" sz="2800" dirty="0" smtClean="0">
                <a:solidFill>
                  <a:schemeClr val="accent2">
                    <a:lumMod val="50000"/>
                  </a:schemeClr>
                </a:solidFill>
              </a:rPr>
              <a:t>Specification inference cannot be fully automated. It is impossible to eliminate programmer involvement.</a:t>
            </a:r>
            <a:endParaRPr lang="en-US" sz="2800" dirty="0">
              <a:solidFill>
                <a:schemeClr val="accent2">
                  <a:lumMod val="50000"/>
                </a:schemeClr>
              </a:solidFill>
            </a:endParaRPr>
          </a:p>
        </p:txBody>
      </p:sp>
      <p:sp>
        <p:nvSpPr>
          <p:cNvPr id="12" name="Rectangle 11"/>
          <p:cNvSpPr/>
          <p:nvPr/>
        </p:nvSpPr>
        <p:spPr>
          <a:xfrm>
            <a:off x="908849" y="4392421"/>
            <a:ext cx="7616798" cy="954107"/>
          </a:xfrm>
          <a:prstGeom prst="rect">
            <a:avLst/>
          </a:prstGeom>
        </p:spPr>
        <p:txBody>
          <a:bodyPr wrap="square">
            <a:spAutoFit/>
          </a:bodyPr>
          <a:lstStyle/>
          <a:p>
            <a:pPr algn="ctr"/>
            <a:r>
              <a:rPr lang="en-US" sz="2800" dirty="0" smtClean="0">
                <a:solidFill>
                  <a:schemeClr val="accent2">
                    <a:lumMod val="50000"/>
                  </a:schemeClr>
                </a:solidFill>
              </a:rPr>
              <a:t>Is there a less painful way in which programmers can declare correct application behavior?</a:t>
            </a:r>
            <a:endParaRPr lang="en-US" sz="2800" dirty="0">
              <a:solidFill>
                <a:schemeClr val="accent2">
                  <a:lumMod val="50000"/>
                </a:schemeClr>
              </a:solidFill>
            </a:endParaRPr>
          </a:p>
        </p:txBody>
      </p:sp>
    </p:spTree>
    <p:extLst>
      <p:ext uri="{BB962C8B-B14F-4D97-AF65-F5344CB8AC3E}">
        <p14:creationId xmlns:p14="http://schemas.microsoft.com/office/powerpoint/2010/main" val="26186000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81264"/>
            <a:ext cx="8432038" cy="1928629"/>
          </a:xfrm>
        </p:spPr>
        <p:txBody>
          <a:bodyPr>
            <a:normAutofit/>
          </a:bodyPr>
          <a:lstStyle/>
          <a:p>
            <a:r>
              <a:rPr lang="en-US" sz="2400" dirty="0" smtClean="0"/>
              <a:t>Only programmer can tell a correct application behavior from an incorrect one.</a:t>
            </a:r>
          </a:p>
          <a:p>
            <a:pPr lvl="1"/>
            <a:r>
              <a:rPr lang="en-US" sz="2000" dirty="0" err="1" smtClean="0"/>
              <a:t>E.g</a:t>
            </a:r>
            <a:r>
              <a:rPr lang="en-US" sz="2000" dirty="0" smtClean="0"/>
              <a:t>: incorrect balance is correct </a:t>
            </a:r>
            <a:r>
              <a:rPr lang="en-US" sz="2000" dirty="0" err="1" smtClean="0"/>
              <a:t>behaviour</a:t>
            </a:r>
            <a:r>
              <a:rPr lang="en-US" sz="2000" dirty="0" smtClean="0"/>
              <a:t>, but negative balance is not.</a:t>
            </a:r>
          </a:p>
        </p:txBody>
      </p:sp>
      <p:sp>
        <p:nvSpPr>
          <p:cNvPr id="5" name="Title 1"/>
          <p:cNvSpPr>
            <a:spLocks noGrp="1"/>
          </p:cNvSpPr>
          <p:nvPr>
            <p:ph type="title"/>
          </p:nvPr>
        </p:nvSpPr>
        <p:spPr>
          <a:xfrm>
            <a:off x="457200" y="39438"/>
            <a:ext cx="8229600" cy="1143000"/>
          </a:xfrm>
        </p:spPr>
        <p:txBody>
          <a:bodyPr>
            <a:normAutofit/>
          </a:bodyPr>
          <a:lstStyle/>
          <a:p>
            <a:r>
              <a:rPr lang="en-US" sz="3800" dirty="0" smtClean="0"/>
              <a:t>Full inference is impossible</a:t>
            </a:r>
            <a:endParaRPr lang="en-US" sz="3800" dirty="0"/>
          </a:p>
        </p:txBody>
      </p:sp>
      <p:sp>
        <p:nvSpPr>
          <p:cNvPr id="6" name="Rectangle 5"/>
          <p:cNvSpPr/>
          <p:nvPr/>
        </p:nvSpPr>
        <p:spPr>
          <a:xfrm>
            <a:off x="756449" y="1182438"/>
            <a:ext cx="7616798" cy="1384995"/>
          </a:xfrm>
          <a:prstGeom prst="rect">
            <a:avLst/>
          </a:prstGeom>
        </p:spPr>
        <p:txBody>
          <a:bodyPr wrap="square">
            <a:spAutoFit/>
          </a:bodyPr>
          <a:lstStyle/>
          <a:p>
            <a:pPr algn="ctr"/>
            <a:r>
              <a:rPr lang="en-US" sz="2800" dirty="0" smtClean="0">
                <a:solidFill>
                  <a:schemeClr val="accent2">
                    <a:lumMod val="50000"/>
                  </a:schemeClr>
                </a:solidFill>
              </a:rPr>
              <a:t>Specification inference cannot be fully automated. It is impossible to eliminate programmer involvement.</a:t>
            </a:r>
            <a:endParaRPr lang="en-US" sz="2800" dirty="0">
              <a:solidFill>
                <a:schemeClr val="accent2">
                  <a:lumMod val="50000"/>
                </a:schemeClr>
              </a:solidFill>
            </a:endParaRPr>
          </a:p>
        </p:txBody>
      </p:sp>
      <p:sp>
        <p:nvSpPr>
          <p:cNvPr id="12" name="Rectangle 11"/>
          <p:cNvSpPr/>
          <p:nvPr/>
        </p:nvSpPr>
        <p:spPr>
          <a:xfrm>
            <a:off x="908849" y="4392421"/>
            <a:ext cx="7616798" cy="954107"/>
          </a:xfrm>
          <a:prstGeom prst="rect">
            <a:avLst/>
          </a:prstGeom>
        </p:spPr>
        <p:txBody>
          <a:bodyPr wrap="square">
            <a:spAutoFit/>
          </a:bodyPr>
          <a:lstStyle/>
          <a:p>
            <a:pPr algn="ctr"/>
            <a:r>
              <a:rPr lang="en-US" sz="2800" dirty="0" smtClean="0">
                <a:solidFill>
                  <a:schemeClr val="accent2">
                    <a:lumMod val="50000"/>
                  </a:schemeClr>
                </a:solidFill>
              </a:rPr>
              <a:t>Is there a less painful way in which programmers can declare correct application behavior?</a:t>
            </a:r>
            <a:endParaRPr lang="en-US" sz="2800" dirty="0">
              <a:solidFill>
                <a:schemeClr val="accent2">
                  <a:lumMod val="50000"/>
                </a:schemeClr>
              </a:solidFill>
            </a:endParaRPr>
          </a:p>
        </p:txBody>
      </p:sp>
      <p:sp>
        <p:nvSpPr>
          <p:cNvPr id="13" name="Rectangle 12"/>
          <p:cNvSpPr/>
          <p:nvPr/>
        </p:nvSpPr>
        <p:spPr>
          <a:xfrm>
            <a:off x="3314509" y="5507190"/>
            <a:ext cx="3151749" cy="523220"/>
          </a:xfrm>
          <a:prstGeom prst="rect">
            <a:avLst/>
          </a:prstGeom>
        </p:spPr>
        <p:txBody>
          <a:bodyPr wrap="none">
            <a:spAutoFit/>
          </a:bodyPr>
          <a:lstStyle/>
          <a:p>
            <a:r>
              <a:rPr lang="en-US" sz="2800" dirty="0" smtClean="0">
                <a:solidFill>
                  <a:srgbClr val="008000"/>
                </a:solidFill>
              </a:rPr>
              <a:t>Yes, using unit tests.</a:t>
            </a:r>
            <a:endParaRPr lang="en-US" sz="2800" dirty="0">
              <a:solidFill>
                <a:srgbClr val="008000"/>
              </a:solidFill>
            </a:endParaRPr>
          </a:p>
        </p:txBody>
      </p:sp>
    </p:spTree>
    <p:extLst>
      <p:ext uri="{BB962C8B-B14F-4D97-AF65-F5344CB8AC3E}">
        <p14:creationId xmlns:p14="http://schemas.microsoft.com/office/powerpoint/2010/main" val="31624138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6600"/>
            <a:ext cx="8229600" cy="4525963"/>
          </a:xfrm>
        </p:spPr>
        <p:txBody>
          <a:bodyPr>
            <a:normAutofit/>
          </a:bodyPr>
          <a:lstStyle/>
          <a:p>
            <a:r>
              <a:rPr lang="en-US" sz="2400" dirty="0"/>
              <a:t>Unit </a:t>
            </a:r>
            <a:r>
              <a:rPr lang="en-US" sz="2400" dirty="0" smtClean="0"/>
              <a:t>tests </a:t>
            </a:r>
            <a:r>
              <a:rPr lang="en-US" sz="2400" dirty="0"/>
              <a:t>are ubiquitous; programmers write them all the time to verify basic sanity of the application</a:t>
            </a:r>
            <a:r>
              <a:rPr lang="en-US" sz="2400" dirty="0" smtClean="0"/>
              <a:t>.</a:t>
            </a:r>
          </a:p>
          <a:p>
            <a:r>
              <a:rPr lang="en-US" sz="2400" dirty="0" smtClean="0"/>
              <a:t>Observation: Simple tests are very effective in uncovering anomalies.</a:t>
            </a:r>
          </a:p>
          <a:p>
            <a:endParaRPr lang="en-US" sz="2400" dirty="0"/>
          </a:p>
        </p:txBody>
      </p:sp>
      <p:sp>
        <p:nvSpPr>
          <p:cNvPr id="5" name="Title 1"/>
          <p:cNvSpPr>
            <a:spLocks noGrp="1"/>
          </p:cNvSpPr>
          <p:nvPr>
            <p:ph type="title"/>
          </p:nvPr>
        </p:nvSpPr>
        <p:spPr>
          <a:xfrm>
            <a:off x="457200" y="39438"/>
            <a:ext cx="8229600" cy="1143000"/>
          </a:xfrm>
        </p:spPr>
        <p:txBody>
          <a:bodyPr>
            <a:normAutofit/>
          </a:bodyPr>
          <a:lstStyle/>
          <a:p>
            <a:r>
              <a:rPr lang="en-US" sz="3800" dirty="0" smtClean="0"/>
              <a:t>Unit Tests</a:t>
            </a:r>
            <a:endParaRPr lang="en-US" sz="3800" dirty="0"/>
          </a:p>
        </p:txBody>
      </p:sp>
      <p:pic>
        <p:nvPicPr>
          <p:cNvPr id="6" name="Picture 5" descr="eg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720616"/>
            <a:ext cx="5472201" cy="2232311"/>
          </a:xfrm>
          <a:prstGeom prst="rect">
            <a:avLst/>
          </a:prstGeom>
        </p:spPr>
      </p:pic>
      <p:sp>
        <p:nvSpPr>
          <p:cNvPr id="8" name="Rectangle 7"/>
          <p:cNvSpPr/>
          <p:nvPr/>
        </p:nvSpPr>
        <p:spPr>
          <a:xfrm>
            <a:off x="1142032" y="3258608"/>
            <a:ext cx="2034381" cy="400110"/>
          </a:xfrm>
          <a:prstGeom prst="rect">
            <a:avLst/>
          </a:prstGeom>
        </p:spPr>
        <p:txBody>
          <a:bodyPr wrap="none">
            <a:spAutoFit/>
          </a:bodyPr>
          <a:lstStyle/>
          <a:p>
            <a:r>
              <a:rPr lang="en-US" sz="2000" dirty="0" err="1" smtClean="0">
                <a:solidFill>
                  <a:schemeClr val="accent2">
                    <a:lumMod val="75000"/>
                  </a:schemeClr>
                </a:solidFill>
              </a:rPr>
              <a:t>BankAccount</a:t>
            </a:r>
            <a:r>
              <a:rPr lang="en-US" sz="2000" dirty="0" smtClean="0">
                <a:solidFill>
                  <a:schemeClr val="accent2">
                    <a:lumMod val="75000"/>
                  </a:schemeClr>
                </a:solidFill>
              </a:rPr>
              <a:t> RDT</a:t>
            </a:r>
            <a:endParaRPr lang="en-US" sz="2000" dirty="0">
              <a:solidFill>
                <a:schemeClr val="accent2">
                  <a:lumMod val="75000"/>
                </a:schemeClr>
              </a:solidFill>
            </a:endParaRPr>
          </a:p>
        </p:txBody>
      </p:sp>
      <p:sp>
        <p:nvSpPr>
          <p:cNvPr id="9" name="Rectangle 8"/>
          <p:cNvSpPr/>
          <p:nvPr/>
        </p:nvSpPr>
        <p:spPr>
          <a:xfrm>
            <a:off x="6396488" y="2979183"/>
            <a:ext cx="2543702" cy="707886"/>
          </a:xfrm>
          <a:prstGeom prst="rect">
            <a:avLst/>
          </a:prstGeom>
        </p:spPr>
        <p:txBody>
          <a:bodyPr wrap="square">
            <a:spAutoFit/>
          </a:bodyPr>
          <a:lstStyle/>
          <a:p>
            <a:pPr algn="ctr"/>
            <a:r>
              <a:rPr lang="en-US" sz="2000" dirty="0" smtClean="0">
                <a:solidFill>
                  <a:schemeClr val="accent2">
                    <a:lumMod val="75000"/>
                  </a:schemeClr>
                </a:solidFill>
              </a:rPr>
              <a:t>Monotonically Increasing Counter</a:t>
            </a:r>
            <a:endParaRPr lang="en-US" sz="2000" dirty="0">
              <a:solidFill>
                <a:schemeClr val="accent2">
                  <a:lumMod val="75000"/>
                </a:schemeClr>
              </a:solidFill>
            </a:endParaRPr>
          </a:p>
        </p:txBody>
      </p:sp>
      <p:pic>
        <p:nvPicPr>
          <p:cNvPr id="10" name="Picture 9" descr="eg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488" y="3780024"/>
            <a:ext cx="2555215" cy="2981084"/>
          </a:xfrm>
          <a:prstGeom prst="rect">
            <a:avLst/>
          </a:prstGeom>
        </p:spPr>
      </p:pic>
    </p:spTree>
    <p:extLst>
      <p:ext uri="{BB962C8B-B14F-4D97-AF65-F5344CB8AC3E}">
        <p14:creationId xmlns:p14="http://schemas.microsoft.com/office/powerpoint/2010/main" val="39999620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905148"/>
            <a:ext cx="8229600" cy="2664734"/>
          </a:xfrm>
        </p:spPr>
        <p:txBody>
          <a:bodyPr>
            <a:normAutofit lnSpcReduction="10000"/>
          </a:bodyPr>
          <a:lstStyle/>
          <a:p>
            <a:r>
              <a:rPr lang="en-US" sz="2400" dirty="0"/>
              <a:t>P</a:t>
            </a:r>
            <a:r>
              <a:rPr lang="en-US" sz="2400" dirty="0" smtClean="0"/>
              <a:t>rogrammers do </a:t>
            </a:r>
            <a:r>
              <a:rPr lang="en-US" sz="2400" dirty="0">
                <a:solidFill>
                  <a:srgbClr val="953735"/>
                </a:solidFill>
              </a:rPr>
              <a:t>not</a:t>
            </a:r>
            <a:r>
              <a:rPr lang="en-US" sz="2400" dirty="0"/>
              <a:t> </a:t>
            </a:r>
            <a:r>
              <a:rPr lang="en-US" sz="2400" dirty="0" smtClean="0"/>
              <a:t>write test cases with the intention of exposing anomalies.</a:t>
            </a:r>
          </a:p>
          <a:p>
            <a:r>
              <a:rPr lang="en-US" sz="2400" dirty="0" smtClean="0"/>
              <a:t>Programmers </a:t>
            </a:r>
            <a:r>
              <a:rPr lang="en-US" sz="2400" dirty="0"/>
              <a:t>write </a:t>
            </a:r>
            <a:r>
              <a:rPr lang="en-US" sz="2400" dirty="0" smtClean="0"/>
              <a:t>tests </a:t>
            </a:r>
            <a:r>
              <a:rPr lang="en-US" sz="2400" dirty="0"/>
              <a:t>to </a:t>
            </a:r>
            <a:r>
              <a:rPr lang="en-US" sz="2400" dirty="0" smtClean="0"/>
              <a:t>check </a:t>
            </a:r>
            <a:r>
              <a:rPr lang="en-US" sz="2400" dirty="0"/>
              <a:t>whatever they think </a:t>
            </a:r>
            <a:r>
              <a:rPr lang="en-US" sz="2400" dirty="0" smtClean="0"/>
              <a:t>is the </a:t>
            </a:r>
            <a:r>
              <a:rPr lang="en-US" sz="2400" dirty="0">
                <a:solidFill>
                  <a:srgbClr val="953735"/>
                </a:solidFill>
              </a:rPr>
              <a:t>crucial semantics of the application that cannot be compromised at any </a:t>
            </a:r>
            <a:r>
              <a:rPr lang="en-US" sz="2400" dirty="0" smtClean="0">
                <a:solidFill>
                  <a:srgbClr val="953735"/>
                </a:solidFill>
              </a:rPr>
              <a:t>cost</a:t>
            </a:r>
            <a:r>
              <a:rPr lang="en-US" sz="2400" dirty="0">
                <a:solidFill>
                  <a:srgbClr val="953735"/>
                </a:solidFill>
              </a:rPr>
              <a:t>.</a:t>
            </a:r>
            <a:endParaRPr lang="en-US" sz="2400" dirty="0" smtClean="0">
              <a:solidFill>
                <a:srgbClr val="953735"/>
              </a:solidFill>
            </a:endParaRPr>
          </a:p>
          <a:p>
            <a:r>
              <a:rPr lang="en-US" sz="2400" dirty="0" smtClean="0"/>
              <a:t>The task is to infer a consistency specification to preserve that semantics.</a:t>
            </a:r>
            <a:endParaRPr lang="en-US" sz="2400" dirty="0">
              <a:solidFill>
                <a:srgbClr val="953735"/>
              </a:solidFill>
            </a:endParaRPr>
          </a:p>
          <a:p>
            <a:endParaRPr lang="en-US" sz="2400" dirty="0"/>
          </a:p>
        </p:txBody>
      </p:sp>
      <p:sp>
        <p:nvSpPr>
          <p:cNvPr id="5" name="Title 1"/>
          <p:cNvSpPr>
            <a:spLocks noGrp="1"/>
          </p:cNvSpPr>
          <p:nvPr>
            <p:ph type="title"/>
          </p:nvPr>
        </p:nvSpPr>
        <p:spPr>
          <a:xfrm>
            <a:off x="457200" y="39438"/>
            <a:ext cx="8229600" cy="1143000"/>
          </a:xfrm>
        </p:spPr>
        <p:txBody>
          <a:bodyPr>
            <a:normAutofit/>
          </a:bodyPr>
          <a:lstStyle/>
          <a:p>
            <a:r>
              <a:rPr lang="en-US" sz="3800" dirty="0" smtClean="0"/>
              <a:t>Unit Tests</a:t>
            </a:r>
            <a:endParaRPr lang="en-US" sz="3800" dirty="0"/>
          </a:p>
        </p:txBody>
      </p:sp>
      <p:sp>
        <p:nvSpPr>
          <p:cNvPr id="11" name="Content Placeholder 2"/>
          <p:cNvSpPr txBox="1">
            <a:spLocks/>
          </p:cNvSpPr>
          <p:nvPr/>
        </p:nvSpPr>
        <p:spPr>
          <a:xfrm>
            <a:off x="609600" y="1439001"/>
            <a:ext cx="8229600" cy="18650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Unit tests are ubiquitous; programmers write them all the time to verify basic sanity of the application.</a:t>
            </a:r>
          </a:p>
          <a:p>
            <a:r>
              <a:rPr lang="en-US" sz="2400" dirty="0" smtClean="0"/>
              <a:t>Observation: Simple tests are very effective in uncovering anomalies.</a:t>
            </a:r>
          </a:p>
          <a:p>
            <a:endParaRPr lang="en-US" sz="2400" dirty="0"/>
          </a:p>
        </p:txBody>
      </p:sp>
      <p:sp>
        <p:nvSpPr>
          <p:cNvPr id="12" name="Title 1"/>
          <p:cNvSpPr txBox="1">
            <a:spLocks/>
          </p:cNvSpPr>
          <p:nvPr/>
        </p:nvSpPr>
        <p:spPr>
          <a:xfrm>
            <a:off x="457200" y="3151662"/>
            <a:ext cx="8229600" cy="7555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z="3000" dirty="0" smtClean="0"/>
              <a:t>However…</a:t>
            </a:r>
            <a:endParaRPr lang="en-US" sz="3000" dirty="0"/>
          </a:p>
        </p:txBody>
      </p:sp>
    </p:spTree>
    <p:extLst>
      <p:ext uri="{BB962C8B-B14F-4D97-AF65-F5344CB8AC3E}">
        <p14:creationId xmlns:p14="http://schemas.microsoft.com/office/powerpoint/2010/main" val="35975076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9438"/>
            <a:ext cx="8229600" cy="1143000"/>
          </a:xfrm>
        </p:spPr>
        <p:txBody>
          <a:bodyPr>
            <a:normAutofit/>
          </a:bodyPr>
          <a:lstStyle/>
          <a:p>
            <a:r>
              <a:rPr lang="en-US" sz="3800" dirty="0" smtClean="0"/>
              <a:t>An Example</a:t>
            </a:r>
            <a:endParaRPr lang="en-US" sz="3800" dirty="0"/>
          </a:p>
        </p:txBody>
      </p:sp>
      <p:pic>
        <p:nvPicPr>
          <p:cNvPr id="2" name="Picture 1"/>
          <p:cNvPicPr>
            <a:picLocks noChangeAspect="1"/>
          </p:cNvPicPr>
          <p:nvPr/>
        </p:nvPicPr>
        <p:blipFill>
          <a:blip r:embed="rId2"/>
          <a:stretch>
            <a:fillRect/>
          </a:stretch>
        </p:blipFill>
        <p:spPr>
          <a:xfrm>
            <a:off x="802147" y="1182438"/>
            <a:ext cx="3148625" cy="3181197"/>
          </a:xfrm>
          <a:prstGeom prst="rect">
            <a:avLst/>
          </a:prstGeom>
        </p:spPr>
      </p:pic>
      <p:sp>
        <p:nvSpPr>
          <p:cNvPr id="7" name="Rectangle 6"/>
          <p:cNvSpPr/>
          <p:nvPr/>
        </p:nvSpPr>
        <p:spPr>
          <a:xfrm>
            <a:off x="4264325" y="1558757"/>
            <a:ext cx="4108921" cy="2677656"/>
          </a:xfrm>
          <a:prstGeom prst="rect">
            <a:avLst/>
          </a:prstGeom>
        </p:spPr>
        <p:txBody>
          <a:bodyPr wrap="square">
            <a:spAutoFit/>
          </a:bodyPr>
          <a:lstStyle/>
          <a:p>
            <a:pPr algn="ctr"/>
            <a:r>
              <a:rPr lang="en-US" sz="2800" dirty="0" smtClean="0">
                <a:solidFill>
                  <a:schemeClr val="accent2">
                    <a:lumMod val="50000"/>
                  </a:schemeClr>
                </a:solidFill>
              </a:rPr>
              <a:t>“If I do a deposit and a couple of withdraws from an ATM terminal, then my balance better reflect the effects of these operations”</a:t>
            </a:r>
            <a:endParaRPr lang="en-US" sz="2800" dirty="0">
              <a:solidFill>
                <a:schemeClr val="accent2">
                  <a:lumMod val="50000"/>
                </a:schemeClr>
              </a:solidFill>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47" y="5299809"/>
            <a:ext cx="7366000" cy="4191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539" y="5764495"/>
            <a:ext cx="3162300" cy="419100"/>
          </a:xfrm>
          <a:prstGeom prst="rect">
            <a:avLst/>
          </a:prstGeom>
        </p:spPr>
      </p:pic>
      <p:sp>
        <p:nvSpPr>
          <p:cNvPr id="10" name="Rectangle 9"/>
          <p:cNvSpPr/>
          <p:nvPr/>
        </p:nvSpPr>
        <p:spPr>
          <a:xfrm>
            <a:off x="802147" y="4733925"/>
            <a:ext cx="3042269" cy="461665"/>
          </a:xfrm>
          <a:prstGeom prst="rect">
            <a:avLst/>
          </a:prstGeom>
        </p:spPr>
        <p:txBody>
          <a:bodyPr wrap="none">
            <a:spAutoFit/>
          </a:bodyPr>
          <a:lstStyle/>
          <a:p>
            <a:r>
              <a:rPr lang="en-US" sz="2400" dirty="0" smtClean="0">
                <a:solidFill>
                  <a:schemeClr val="accent2">
                    <a:lumMod val="50000"/>
                  </a:schemeClr>
                </a:solidFill>
              </a:rPr>
              <a:t>Intended specification:</a:t>
            </a:r>
            <a:endParaRPr lang="en-US" sz="2400" dirty="0"/>
          </a:p>
        </p:txBody>
      </p:sp>
    </p:spTree>
    <p:extLst>
      <p:ext uri="{BB962C8B-B14F-4D97-AF65-F5344CB8AC3E}">
        <p14:creationId xmlns:p14="http://schemas.microsoft.com/office/powerpoint/2010/main" val="4930877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9438"/>
            <a:ext cx="8229600" cy="1143000"/>
          </a:xfrm>
        </p:spPr>
        <p:txBody>
          <a:bodyPr>
            <a:normAutofit/>
          </a:bodyPr>
          <a:lstStyle/>
          <a:p>
            <a:r>
              <a:rPr lang="en-US" sz="3800" dirty="0" smtClean="0"/>
              <a:t>An Example</a:t>
            </a:r>
            <a:endParaRPr lang="en-US" sz="3800" dirty="0"/>
          </a:p>
        </p:txBody>
      </p:sp>
      <p:pic>
        <p:nvPicPr>
          <p:cNvPr id="2" name="Picture 1"/>
          <p:cNvPicPr>
            <a:picLocks noChangeAspect="1"/>
          </p:cNvPicPr>
          <p:nvPr/>
        </p:nvPicPr>
        <p:blipFill>
          <a:blip r:embed="rId2"/>
          <a:stretch>
            <a:fillRect/>
          </a:stretch>
        </p:blipFill>
        <p:spPr>
          <a:xfrm>
            <a:off x="802147" y="1182438"/>
            <a:ext cx="3148625" cy="3181197"/>
          </a:xfrm>
          <a:prstGeom prst="rect">
            <a:avLst/>
          </a:prstGeom>
        </p:spPr>
      </p:pic>
      <p:pic>
        <p:nvPicPr>
          <p:cNvPr id="15" name="Picture 14" descr="Screen Shot 2015-10-09 at 10.23.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90" y="4576189"/>
            <a:ext cx="7429500" cy="1612900"/>
          </a:xfrm>
          <a:prstGeom prst="rect">
            <a:avLst/>
          </a:prstGeom>
        </p:spPr>
      </p:pic>
    </p:spTree>
    <p:extLst>
      <p:ext uri="{BB962C8B-B14F-4D97-AF65-F5344CB8AC3E}">
        <p14:creationId xmlns:p14="http://schemas.microsoft.com/office/powerpoint/2010/main" val="27623383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9438"/>
            <a:ext cx="8229600" cy="1143000"/>
          </a:xfrm>
        </p:spPr>
        <p:txBody>
          <a:bodyPr>
            <a:normAutofit/>
          </a:bodyPr>
          <a:lstStyle/>
          <a:p>
            <a:r>
              <a:rPr lang="en-US" sz="3800" dirty="0" smtClean="0"/>
              <a:t>An Example</a:t>
            </a:r>
            <a:endParaRPr lang="en-US" sz="3800" dirty="0"/>
          </a:p>
        </p:txBody>
      </p:sp>
      <p:pic>
        <p:nvPicPr>
          <p:cNvPr id="2" name="Picture 1"/>
          <p:cNvPicPr>
            <a:picLocks noChangeAspect="1"/>
          </p:cNvPicPr>
          <p:nvPr/>
        </p:nvPicPr>
        <p:blipFill>
          <a:blip r:embed="rId2"/>
          <a:stretch>
            <a:fillRect/>
          </a:stretch>
        </p:blipFill>
        <p:spPr>
          <a:xfrm>
            <a:off x="802147" y="1182438"/>
            <a:ext cx="3148625" cy="3181197"/>
          </a:xfrm>
          <a:prstGeom prst="rect">
            <a:avLst/>
          </a:prstGeom>
        </p:spPr>
      </p:pic>
      <p:pic>
        <p:nvPicPr>
          <p:cNvPr id="9" name="Picture 8"/>
          <p:cNvPicPr>
            <a:picLocks noChangeAspect="1"/>
          </p:cNvPicPr>
          <p:nvPr/>
        </p:nvPicPr>
        <p:blipFill>
          <a:blip r:embed="rId3"/>
          <a:stretch>
            <a:fillRect/>
          </a:stretch>
        </p:blipFill>
        <p:spPr>
          <a:xfrm>
            <a:off x="3950772" y="1182438"/>
            <a:ext cx="559218" cy="3019777"/>
          </a:xfrm>
          <a:prstGeom prst="rect">
            <a:avLst/>
          </a:prstGeom>
        </p:spPr>
      </p:pic>
      <p:sp>
        <p:nvSpPr>
          <p:cNvPr id="13" name="Content Placeholder 2"/>
          <p:cNvSpPr txBox="1">
            <a:spLocks/>
          </p:cNvSpPr>
          <p:nvPr/>
        </p:nvSpPr>
        <p:spPr>
          <a:xfrm>
            <a:off x="4629289" y="1182438"/>
            <a:ext cx="4322660" cy="318119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 finite program</a:t>
            </a:r>
          </a:p>
          <a:p>
            <a:r>
              <a:rPr lang="en-US" sz="2400" dirty="0" smtClean="0"/>
              <a:t>Can be fully unrolled.</a:t>
            </a:r>
          </a:p>
          <a:p>
            <a:r>
              <a:rPr lang="en-US" sz="2400" dirty="0" smtClean="0"/>
              <a:t>Unrolled definition can be encoded as a formula in an SMT.</a:t>
            </a:r>
          </a:p>
          <a:p>
            <a:r>
              <a:rPr lang="en-US" sz="2400" dirty="0" smtClean="0"/>
              <a:t>Different satisfying assignments are different axiomatic executions.</a:t>
            </a:r>
          </a:p>
          <a:p>
            <a:endParaRPr lang="en-US" sz="2400" dirty="0"/>
          </a:p>
        </p:txBody>
      </p:sp>
      <p:pic>
        <p:nvPicPr>
          <p:cNvPr id="15" name="Picture 14" descr="Screen Shot 2015-10-09 at 10.23.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90" y="4576189"/>
            <a:ext cx="7429500" cy="1612900"/>
          </a:xfrm>
          <a:prstGeom prst="rect">
            <a:avLst/>
          </a:prstGeom>
        </p:spPr>
      </p:pic>
    </p:spTree>
    <p:extLst>
      <p:ext uri="{BB962C8B-B14F-4D97-AF65-F5344CB8AC3E}">
        <p14:creationId xmlns:p14="http://schemas.microsoft.com/office/powerpoint/2010/main" val="27623383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553" y="752206"/>
            <a:ext cx="8610959" cy="2668312"/>
          </a:xfrm>
          <a:prstGeom prst="rect">
            <a:avLst/>
          </a:prstGeom>
        </p:spPr>
      </p:pic>
      <p:sp>
        <p:nvSpPr>
          <p:cNvPr id="5" name="Rectangle 4"/>
          <p:cNvSpPr/>
          <p:nvPr/>
        </p:nvSpPr>
        <p:spPr>
          <a:xfrm>
            <a:off x="3587686" y="81938"/>
            <a:ext cx="2270899" cy="523220"/>
          </a:xfrm>
          <a:prstGeom prst="rect">
            <a:avLst/>
          </a:prstGeom>
        </p:spPr>
        <p:txBody>
          <a:bodyPr wrap="none">
            <a:spAutoFit/>
          </a:bodyPr>
          <a:lstStyle/>
          <a:p>
            <a:r>
              <a:rPr lang="en-US" sz="2800" dirty="0" smtClean="0">
                <a:solidFill>
                  <a:schemeClr val="accent6">
                    <a:lumMod val="75000"/>
                  </a:schemeClr>
                </a:solidFill>
              </a:rPr>
              <a:t>Negative Runs</a:t>
            </a:r>
            <a:endParaRPr lang="en-US" sz="2800" dirty="0">
              <a:solidFill>
                <a:schemeClr val="accent6">
                  <a:lumMod val="75000"/>
                </a:schemeClr>
              </a:solidFill>
            </a:endParaRPr>
          </a:p>
        </p:txBody>
      </p:sp>
      <p:pic>
        <p:nvPicPr>
          <p:cNvPr id="6" name="Picture 5" descr="eg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217" y="4189688"/>
            <a:ext cx="2756667" cy="2668312"/>
          </a:xfrm>
          <a:prstGeom prst="rect">
            <a:avLst/>
          </a:prstGeom>
        </p:spPr>
      </p:pic>
      <p:pic>
        <p:nvPicPr>
          <p:cNvPr id="7" name="Picture 6" descr="eg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113" y="4189688"/>
            <a:ext cx="2766013" cy="2677358"/>
          </a:xfrm>
          <a:prstGeom prst="rect">
            <a:avLst/>
          </a:prstGeom>
        </p:spPr>
      </p:pic>
      <p:sp>
        <p:nvSpPr>
          <p:cNvPr id="8" name="Rectangle 7"/>
          <p:cNvSpPr/>
          <p:nvPr/>
        </p:nvSpPr>
        <p:spPr>
          <a:xfrm>
            <a:off x="3587686" y="3530278"/>
            <a:ext cx="2117136" cy="523220"/>
          </a:xfrm>
          <a:prstGeom prst="rect">
            <a:avLst/>
          </a:prstGeom>
        </p:spPr>
        <p:txBody>
          <a:bodyPr wrap="none">
            <a:spAutoFit/>
          </a:bodyPr>
          <a:lstStyle/>
          <a:p>
            <a:r>
              <a:rPr lang="en-US" sz="2800" dirty="0" smtClean="0">
                <a:solidFill>
                  <a:srgbClr val="008000"/>
                </a:solidFill>
              </a:rPr>
              <a:t>Positive Runs</a:t>
            </a:r>
            <a:endParaRPr lang="en-US" sz="2800" dirty="0">
              <a:solidFill>
                <a:srgbClr val="008000"/>
              </a:solidFill>
            </a:endParaRPr>
          </a:p>
        </p:txBody>
      </p:sp>
    </p:spTree>
    <p:extLst>
      <p:ext uri="{BB962C8B-B14F-4D97-AF65-F5344CB8AC3E}">
        <p14:creationId xmlns:p14="http://schemas.microsoft.com/office/powerpoint/2010/main" val="26465816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6449" y="2640670"/>
            <a:ext cx="7616798" cy="1661993"/>
          </a:xfrm>
          <a:prstGeom prst="rect">
            <a:avLst/>
          </a:prstGeom>
        </p:spPr>
        <p:txBody>
          <a:bodyPr wrap="square">
            <a:spAutoFit/>
          </a:bodyPr>
          <a:lstStyle/>
          <a:p>
            <a:pPr algn="ctr"/>
            <a:r>
              <a:rPr lang="en-US" sz="3400" dirty="0" smtClean="0">
                <a:solidFill>
                  <a:schemeClr val="accent2">
                    <a:lumMod val="50000"/>
                  </a:schemeClr>
                </a:solidFill>
              </a:rPr>
              <a:t>Intuitively, a good specification is a formula that characterizes all good states and only good states.</a:t>
            </a:r>
            <a:endParaRPr lang="en-US" sz="3400" dirty="0">
              <a:solidFill>
                <a:schemeClr val="accent2">
                  <a:lumMod val="50000"/>
                </a:schemeClr>
              </a:solidFill>
            </a:endParaRPr>
          </a:p>
        </p:txBody>
      </p:sp>
    </p:spTree>
    <p:extLst>
      <p:ext uri="{BB962C8B-B14F-4D97-AF65-F5344CB8AC3E}">
        <p14:creationId xmlns:p14="http://schemas.microsoft.com/office/powerpoint/2010/main" val="554109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733131" y="2173377"/>
            <a:ext cx="425934" cy="4163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a:p>
        </p:txBody>
      </p:sp>
      <p:pic>
        <p:nvPicPr>
          <p:cNvPr id="4" name="Picture 3"/>
          <p:cNvPicPr>
            <a:picLocks noChangeAspect="1"/>
          </p:cNvPicPr>
          <p:nvPr/>
        </p:nvPicPr>
        <p:blipFill>
          <a:blip r:embed="rId3"/>
          <a:stretch>
            <a:fillRect/>
          </a:stretch>
        </p:blipFill>
        <p:spPr>
          <a:xfrm>
            <a:off x="3153847" y="617958"/>
            <a:ext cx="3148625" cy="3181197"/>
          </a:xfrm>
          <a:prstGeom prst="rect">
            <a:avLst/>
          </a:prstGeom>
        </p:spPr>
      </p:pic>
      <p:sp>
        <p:nvSpPr>
          <p:cNvPr id="5" name="Oval 4"/>
          <p:cNvSpPr/>
          <p:nvPr/>
        </p:nvSpPr>
        <p:spPr>
          <a:xfrm>
            <a:off x="2727913" y="1481753"/>
            <a:ext cx="425934" cy="4163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a:p>
        </p:txBody>
      </p:sp>
      <p:sp>
        <p:nvSpPr>
          <p:cNvPr id="7" name="Rectangle 6"/>
          <p:cNvSpPr/>
          <p:nvPr/>
        </p:nvSpPr>
        <p:spPr>
          <a:xfrm>
            <a:off x="2827165" y="1481753"/>
            <a:ext cx="305943" cy="369332"/>
          </a:xfrm>
          <a:prstGeom prst="rect">
            <a:avLst/>
          </a:prstGeom>
        </p:spPr>
        <p:txBody>
          <a:bodyPr wrap="none">
            <a:spAutoFit/>
          </a:bodyPr>
          <a:lstStyle/>
          <a:p>
            <a:r>
              <a:rPr lang="en-US" dirty="0" smtClean="0"/>
              <a:t>d</a:t>
            </a:r>
            <a:endParaRPr lang="en-US" dirty="0"/>
          </a:p>
        </p:txBody>
      </p:sp>
      <p:sp>
        <p:nvSpPr>
          <p:cNvPr id="8" name="Oval 7"/>
          <p:cNvSpPr/>
          <p:nvPr/>
        </p:nvSpPr>
        <p:spPr>
          <a:xfrm>
            <a:off x="5147572" y="1866765"/>
            <a:ext cx="425934" cy="4163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a:p>
        </p:txBody>
      </p:sp>
      <p:sp>
        <p:nvSpPr>
          <p:cNvPr id="9" name="Rectangle 8"/>
          <p:cNvSpPr/>
          <p:nvPr/>
        </p:nvSpPr>
        <p:spPr>
          <a:xfrm>
            <a:off x="5098655" y="1882445"/>
            <a:ext cx="466794" cy="369332"/>
          </a:xfrm>
          <a:prstGeom prst="rect">
            <a:avLst/>
          </a:prstGeom>
        </p:spPr>
        <p:txBody>
          <a:bodyPr wrap="none">
            <a:spAutoFit/>
          </a:bodyPr>
          <a:lstStyle/>
          <a:p>
            <a:r>
              <a:rPr lang="en-US" dirty="0" smtClean="0"/>
              <a:t>w4</a:t>
            </a:r>
            <a:endParaRPr lang="en-US" dirty="0"/>
          </a:p>
        </p:txBody>
      </p:sp>
      <p:sp>
        <p:nvSpPr>
          <p:cNvPr id="10" name="Rectangle 9"/>
          <p:cNvSpPr/>
          <p:nvPr/>
        </p:nvSpPr>
        <p:spPr>
          <a:xfrm>
            <a:off x="2683401" y="2189057"/>
            <a:ext cx="466794" cy="369332"/>
          </a:xfrm>
          <a:prstGeom prst="rect">
            <a:avLst/>
          </a:prstGeom>
        </p:spPr>
        <p:txBody>
          <a:bodyPr wrap="none">
            <a:spAutoFit/>
          </a:bodyPr>
          <a:lstStyle/>
          <a:p>
            <a:r>
              <a:rPr lang="en-US" dirty="0" smtClean="0"/>
              <a:t>w4</a:t>
            </a:r>
            <a:endParaRPr lang="en-US" dirty="0"/>
          </a:p>
        </p:txBody>
      </p:sp>
      <p:sp>
        <p:nvSpPr>
          <p:cNvPr id="12" name="Oval 11"/>
          <p:cNvSpPr/>
          <p:nvPr/>
        </p:nvSpPr>
        <p:spPr>
          <a:xfrm>
            <a:off x="2752284" y="2695109"/>
            <a:ext cx="425934" cy="41637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dirty="0"/>
          </a:p>
        </p:txBody>
      </p:sp>
      <p:sp>
        <p:nvSpPr>
          <p:cNvPr id="13" name="Rectangle 12"/>
          <p:cNvSpPr/>
          <p:nvPr/>
        </p:nvSpPr>
        <p:spPr>
          <a:xfrm>
            <a:off x="2733910" y="2695109"/>
            <a:ext cx="414597" cy="369332"/>
          </a:xfrm>
          <a:prstGeom prst="rect">
            <a:avLst/>
          </a:prstGeom>
        </p:spPr>
        <p:txBody>
          <a:bodyPr wrap="none">
            <a:spAutoFit/>
          </a:bodyPr>
          <a:lstStyle/>
          <a:p>
            <a:r>
              <a:rPr lang="en-US" dirty="0" err="1" smtClean="0"/>
              <a:t>gb</a:t>
            </a:r>
            <a:endParaRPr lang="en-US" dirty="0"/>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90" y="4870740"/>
            <a:ext cx="7086600" cy="419100"/>
          </a:xfrm>
          <a:prstGeom prst="rect">
            <a:avLst/>
          </a:prstGeom>
        </p:spPr>
      </p:pic>
    </p:spTree>
    <p:extLst>
      <p:ext uri="{BB962C8B-B14F-4D97-AF65-F5344CB8AC3E}">
        <p14:creationId xmlns:p14="http://schemas.microsoft.com/office/powerpoint/2010/main" val="367630847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553" y="861966"/>
            <a:ext cx="8610959" cy="2668312"/>
          </a:xfrm>
          <a:prstGeom prst="rect">
            <a:avLst/>
          </a:prstGeom>
        </p:spPr>
      </p:pic>
      <p:sp>
        <p:nvSpPr>
          <p:cNvPr id="5" name="Rectangle 4"/>
          <p:cNvSpPr/>
          <p:nvPr/>
        </p:nvSpPr>
        <p:spPr>
          <a:xfrm>
            <a:off x="3587686" y="81938"/>
            <a:ext cx="2270899" cy="523220"/>
          </a:xfrm>
          <a:prstGeom prst="rect">
            <a:avLst/>
          </a:prstGeom>
        </p:spPr>
        <p:txBody>
          <a:bodyPr wrap="none">
            <a:spAutoFit/>
          </a:bodyPr>
          <a:lstStyle/>
          <a:p>
            <a:r>
              <a:rPr lang="en-US" sz="2800" dirty="0" smtClean="0">
                <a:solidFill>
                  <a:schemeClr val="accent6">
                    <a:lumMod val="75000"/>
                  </a:schemeClr>
                </a:solidFill>
              </a:rPr>
              <a:t>Negative Runs</a:t>
            </a:r>
            <a:endParaRPr lang="en-US" sz="2800" dirty="0">
              <a:solidFill>
                <a:schemeClr val="accent6">
                  <a:lumMod val="75000"/>
                </a:schemeClr>
              </a:solidFill>
            </a:endParaRPr>
          </a:p>
        </p:txBody>
      </p:sp>
      <p:sp>
        <p:nvSpPr>
          <p:cNvPr id="8" name="Rectangle 7"/>
          <p:cNvSpPr/>
          <p:nvPr/>
        </p:nvSpPr>
        <p:spPr>
          <a:xfrm>
            <a:off x="3587686" y="3530278"/>
            <a:ext cx="2117136" cy="523220"/>
          </a:xfrm>
          <a:prstGeom prst="rect">
            <a:avLst/>
          </a:prstGeom>
        </p:spPr>
        <p:txBody>
          <a:bodyPr wrap="none">
            <a:spAutoFit/>
          </a:bodyPr>
          <a:lstStyle/>
          <a:p>
            <a:r>
              <a:rPr lang="en-US" sz="2800" dirty="0" smtClean="0">
                <a:solidFill>
                  <a:srgbClr val="008000"/>
                </a:solidFill>
              </a:rPr>
              <a:t>Positive Runs</a:t>
            </a:r>
            <a:endParaRPr lang="en-US" sz="2800" dirty="0">
              <a:solidFill>
                <a:srgbClr val="008000"/>
              </a:solidFill>
            </a:endParaRPr>
          </a:p>
        </p:txBody>
      </p:sp>
      <p:pic>
        <p:nvPicPr>
          <p:cNvPr id="3" name="Picture 2" descr="eg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124" y="4189688"/>
            <a:ext cx="2756667" cy="2668312"/>
          </a:xfrm>
          <a:prstGeom prst="rect">
            <a:avLst/>
          </a:prstGeom>
        </p:spPr>
      </p:pic>
      <p:pic>
        <p:nvPicPr>
          <p:cNvPr id="9" name="Picture 8" descr="eg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330" y="4189688"/>
            <a:ext cx="2756666" cy="2668312"/>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8862" y="3801917"/>
            <a:ext cx="1511300" cy="330200"/>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0330" y="3825898"/>
            <a:ext cx="1511300" cy="330200"/>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625" y="565507"/>
            <a:ext cx="1676400" cy="3429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7500" y="581786"/>
            <a:ext cx="1676400" cy="342900"/>
          </a:xfrm>
          <a:prstGeom prst="rect">
            <a:avLst/>
          </a:prstGeom>
        </p:spPr>
      </p:pic>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439" y="545427"/>
            <a:ext cx="1676400" cy="342900"/>
          </a:xfrm>
          <a:prstGeom prst="rect">
            <a:avLst/>
          </a:prstGeom>
        </p:spPr>
      </p:pic>
    </p:spTree>
    <p:extLst>
      <p:ext uri="{BB962C8B-B14F-4D97-AF65-F5344CB8AC3E}">
        <p14:creationId xmlns:p14="http://schemas.microsoft.com/office/powerpoint/2010/main" val="40107072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2499551"/>
            <a:ext cx="7616798" cy="1077218"/>
          </a:xfrm>
          <a:prstGeom prst="rect">
            <a:avLst/>
          </a:prstGeom>
        </p:spPr>
        <p:txBody>
          <a:bodyPr wrap="square">
            <a:spAutoFit/>
          </a:bodyPr>
          <a:lstStyle/>
          <a:p>
            <a:pPr algn="ctr"/>
            <a:r>
              <a:rPr lang="en-US" sz="3200" dirty="0" smtClean="0">
                <a:solidFill>
                  <a:schemeClr val="accent2">
                    <a:lumMod val="50000"/>
                  </a:schemeClr>
                </a:solidFill>
              </a:rPr>
              <a:t>Any feasible axiomatic execution of the test case is correct only if </a:t>
            </a:r>
            <a:r>
              <a:rPr lang="el-GR" sz="3200" i="1" dirty="0" smtClean="0">
                <a:solidFill>
                  <a:schemeClr val="accent2">
                    <a:lumMod val="50000"/>
                  </a:schemeClr>
                </a:solidFill>
              </a:rPr>
              <a:t>ψ</a:t>
            </a:r>
            <a:r>
              <a:rPr lang="en-US" sz="3200" i="1" baseline="-25000" dirty="0" smtClean="0">
                <a:solidFill>
                  <a:schemeClr val="accent2">
                    <a:lumMod val="50000"/>
                  </a:schemeClr>
                </a:solidFill>
              </a:rPr>
              <a:t>C</a:t>
            </a:r>
            <a:r>
              <a:rPr lang="en-US" sz="3200" dirty="0" smtClean="0">
                <a:solidFill>
                  <a:schemeClr val="accent2">
                    <a:lumMod val="50000"/>
                  </a:schemeClr>
                </a:solidFill>
              </a:rPr>
              <a:t>  is true.</a:t>
            </a:r>
            <a:endParaRPr lang="en-US" sz="3200" dirty="0">
              <a:solidFill>
                <a:schemeClr val="accent2">
                  <a:lumMod val="50000"/>
                </a:schemeClr>
              </a:solidFill>
            </a:endParaRPr>
          </a:p>
        </p:txBody>
      </p:sp>
    </p:spTree>
    <p:extLst>
      <p:ext uri="{BB962C8B-B14F-4D97-AF65-F5344CB8AC3E}">
        <p14:creationId xmlns:p14="http://schemas.microsoft.com/office/powerpoint/2010/main" val="220742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1869" y="2665576"/>
            <a:ext cx="7491378" cy="391976"/>
          </a:xfrm>
          <a:prstGeom prst="rect">
            <a:avLst/>
          </a:prstGeom>
        </p:spPr>
      </p:pic>
      <p:pic>
        <p:nvPicPr>
          <p:cNvPr id="4" name="Picture 3"/>
          <p:cNvPicPr>
            <a:picLocks noChangeAspect="1"/>
          </p:cNvPicPr>
          <p:nvPr/>
        </p:nvPicPr>
        <p:blipFill>
          <a:blip r:embed="rId3"/>
          <a:stretch>
            <a:fillRect/>
          </a:stretch>
        </p:blipFill>
        <p:spPr>
          <a:xfrm flipH="1" flipV="1">
            <a:off x="3684251" y="1945534"/>
            <a:ext cx="423297" cy="735730"/>
          </a:xfrm>
          <a:prstGeom prst="rect">
            <a:avLst/>
          </a:prstGeom>
        </p:spPr>
      </p:pic>
      <p:sp>
        <p:nvSpPr>
          <p:cNvPr id="6" name="Rectangle 5"/>
          <p:cNvSpPr/>
          <p:nvPr/>
        </p:nvSpPr>
        <p:spPr>
          <a:xfrm>
            <a:off x="3024212" y="1114537"/>
            <a:ext cx="5081142" cy="830997"/>
          </a:xfrm>
          <a:prstGeom prst="rect">
            <a:avLst/>
          </a:prstGeom>
        </p:spPr>
        <p:txBody>
          <a:bodyPr wrap="square">
            <a:spAutoFit/>
          </a:bodyPr>
          <a:lstStyle/>
          <a:p>
            <a:r>
              <a:rPr lang="en-US" sz="2400" dirty="0" smtClean="0"/>
              <a:t>Can be captured by computing the invariant in all runs of the test case.</a:t>
            </a:r>
            <a:endParaRPr lang="en-US" sz="2400" dirty="0"/>
          </a:p>
        </p:txBody>
      </p:sp>
      <p:sp>
        <p:nvSpPr>
          <p:cNvPr id="7" name="Rectangle 6"/>
          <p:cNvSpPr/>
          <p:nvPr/>
        </p:nvSpPr>
        <p:spPr>
          <a:xfrm>
            <a:off x="756449" y="2530903"/>
            <a:ext cx="7616798" cy="1077218"/>
          </a:xfrm>
          <a:prstGeom prst="rect">
            <a:avLst/>
          </a:prstGeom>
        </p:spPr>
        <p:txBody>
          <a:bodyPr wrap="square">
            <a:spAutoFit/>
          </a:bodyPr>
          <a:lstStyle/>
          <a:p>
            <a:pPr algn="ctr"/>
            <a:r>
              <a:rPr lang="en-US" sz="3200" dirty="0" smtClean="0">
                <a:solidFill>
                  <a:schemeClr val="accent2">
                    <a:lumMod val="50000"/>
                  </a:schemeClr>
                </a:solidFill>
              </a:rPr>
              <a:t>Any feasible axiomatic execution of the test case is correct only if </a:t>
            </a:r>
            <a:r>
              <a:rPr lang="el-GR" sz="3200" i="1" dirty="0" smtClean="0">
                <a:solidFill>
                  <a:schemeClr val="accent2">
                    <a:lumMod val="50000"/>
                  </a:schemeClr>
                </a:solidFill>
              </a:rPr>
              <a:t>ψ</a:t>
            </a:r>
            <a:r>
              <a:rPr lang="en-US" sz="3200" i="1" baseline="-25000" dirty="0" smtClean="0">
                <a:solidFill>
                  <a:schemeClr val="accent2">
                    <a:lumMod val="50000"/>
                  </a:schemeClr>
                </a:solidFill>
              </a:rPr>
              <a:t>C</a:t>
            </a:r>
            <a:r>
              <a:rPr lang="en-US" sz="3200" dirty="0" smtClean="0">
                <a:solidFill>
                  <a:schemeClr val="accent2">
                    <a:lumMod val="50000"/>
                  </a:schemeClr>
                </a:solidFill>
              </a:rPr>
              <a:t>  is true.</a:t>
            </a:r>
            <a:endParaRPr lang="en-US" sz="3200" dirty="0">
              <a:solidFill>
                <a:schemeClr val="accent2">
                  <a:lumMod val="50000"/>
                </a:schemeClr>
              </a:solidFill>
            </a:endParaRPr>
          </a:p>
        </p:txBody>
      </p:sp>
    </p:spTree>
    <p:extLst>
      <p:ext uri="{BB962C8B-B14F-4D97-AF65-F5344CB8AC3E}">
        <p14:creationId xmlns:p14="http://schemas.microsoft.com/office/powerpoint/2010/main" val="367510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3553" y="219086"/>
            <a:ext cx="8610959" cy="2668312"/>
          </a:xfrm>
          <a:prstGeom prst="rect">
            <a:avLst/>
          </a:prstGeom>
        </p:spPr>
      </p:pic>
      <p:pic>
        <p:nvPicPr>
          <p:cNvPr id="3" name="Picture 2" descr="eg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124" y="4001528"/>
            <a:ext cx="2756667" cy="2668312"/>
          </a:xfrm>
          <a:prstGeom prst="rect">
            <a:avLst/>
          </a:prstGeom>
        </p:spPr>
      </p:pic>
      <p:pic>
        <p:nvPicPr>
          <p:cNvPr id="9" name="Picture 8" descr="eg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330" y="4001528"/>
            <a:ext cx="2756666" cy="2668312"/>
          </a:xfrm>
          <a:prstGeom prst="rect">
            <a:avLst/>
          </a:prstGeom>
        </p:spPr>
      </p:pic>
      <p:pic>
        <p:nvPicPr>
          <p:cNvPr id="2" name="Picture 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472" y="3192989"/>
            <a:ext cx="8064500" cy="419100"/>
          </a:xfrm>
          <a:prstGeom prst="rect">
            <a:avLst/>
          </a:prstGeom>
        </p:spPr>
      </p:pic>
    </p:spTree>
    <p:extLst>
      <p:ext uri="{BB962C8B-B14F-4D97-AF65-F5344CB8AC3E}">
        <p14:creationId xmlns:p14="http://schemas.microsoft.com/office/powerpoint/2010/main" val="102681802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2499551"/>
            <a:ext cx="7616798" cy="1077218"/>
          </a:xfrm>
          <a:prstGeom prst="rect">
            <a:avLst/>
          </a:prstGeom>
        </p:spPr>
        <p:txBody>
          <a:bodyPr wrap="square">
            <a:spAutoFit/>
          </a:bodyPr>
          <a:lstStyle/>
          <a:p>
            <a:pPr algn="ctr"/>
            <a:r>
              <a:rPr lang="en-US" sz="3200" dirty="0" smtClean="0">
                <a:solidFill>
                  <a:schemeClr val="accent2">
                    <a:lumMod val="50000"/>
                  </a:schemeClr>
                </a:solidFill>
              </a:rPr>
              <a:t>Any feasible axiomatic execution of the test case is correct only if </a:t>
            </a:r>
            <a:r>
              <a:rPr lang="el-GR" sz="3200" i="1" dirty="0" smtClean="0">
                <a:solidFill>
                  <a:schemeClr val="accent2">
                    <a:lumMod val="50000"/>
                  </a:schemeClr>
                </a:solidFill>
              </a:rPr>
              <a:t>ψ</a:t>
            </a:r>
            <a:r>
              <a:rPr lang="en-US" sz="3200" i="1" baseline="-25000" dirty="0" smtClean="0">
                <a:solidFill>
                  <a:schemeClr val="accent2">
                    <a:lumMod val="50000"/>
                  </a:schemeClr>
                </a:solidFill>
              </a:rPr>
              <a:t>C</a:t>
            </a:r>
            <a:r>
              <a:rPr lang="en-US" sz="3200" dirty="0" smtClean="0">
                <a:solidFill>
                  <a:schemeClr val="accent2">
                    <a:lumMod val="50000"/>
                  </a:schemeClr>
                </a:solidFill>
              </a:rPr>
              <a:t>  is true.</a:t>
            </a:r>
            <a:endParaRPr lang="en-US" sz="3200" dirty="0">
              <a:solidFill>
                <a:schemeClr val="accent2">
                  <a:lumMod val="50000"/>
                </a:schemeClr>
              </a:solidFill>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207" y="4180044"/>
            <a:ext cx="4076700" cy="546100"/>
          </a:xfrm>
          <a:prstGeom prst="rect">
            <a:avLst/>
          </a:prstGeom>
        </p:spPr>
      </p:pic>
    </p:spTree>
    <p:extLst>
      <p:ext uri="{BB962C8B-B14F-4D97-AF65-F5344CB8AC3E}">
        <p14:creationId xmlns:p14="http://schemas.microsoft.com/office/powerpoint/2010/main" val="2964971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2499551"/>
            <a:ext cx="7616798" cy="1077218"/>
          </a:xfrm>
          <a:prstGeom prst="rect">
            <a:avLst/>
          </a:prstGeom>
        </p:spPr>
        <p:txBody>
          <a:bodyPr wrap="square">
            <a:spAutoFit/>
          </a:bodyPr>
          <a:lstStyle/>
          <a:p>
            <a:pPr algn="ctr"/>
            <a:r>
              <a:rPr lang="en-US" sz="3200" dirty="0" smtClean="0">
                <a:solidFill>
                  <a:schemeClr val="accent2">
                    <a:lumMod val="50000"/>
                  </a:schemeClr>
                </a:solidFill>
              </a:rPr>
              <a:t>Any feasible axiomatic execution of the test case is correct only if </a:t>
            </a:r>
            <a:r>
              <a:rPr lang="el-GR" sz="3200" i="1" dirty="0" smtClean="0">
                <a:solidFill>
                  <a:schemeClr val="accent2">
                    <a:lumMod val="50000"/>
                  </a:schemeClr>
                </a:solidFill>
              </a:rPr>
              <a:t>ψ</a:t>
            </a:r>
            <a:r>
              <a:rPr lang="en-US" sz="3200" i="1" baseline="-25000" dirty="0" smtClean="0">
                <a:solidFill>
                  <a:schemeClr val="accent2">
                    <a:lumMod val="50000"/>
                  </a:schemeClr>
                </a:solidFill>
              </a:rPr>
              <a:t>C</a:t>
            </a:r>
            <a:r>
              <a:rPr lang="en-US" sz="3200" dirty="0" smtClean="0">
                <a:solidFill>
                  <a:schemeClr val="accent2">
                    <a:lumMod val="50000"/>
                  </a:schemeClr>
                </a:solidFill>
              </a:rPr>
              <a:t>  is true.</a:t>
            </a:r>
            <a:endParaRPr lang="en-US" sz="3200" dirty="0">
              <a:solidFill>
                <a:schemeClr val="accent2">
                  <a:lumMod val="50000"/>
                </a:schemeClr>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451010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509025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867226"/>
            <a:ext cx="9067800" cy="419100"/>
          </a:xfrm>
          <a:prstGeom prst="rect">
            <a:avLst/>
          </a:prstGeom>
        </p:spPr>
      </p:pic>
    </p:spTree>
    <p:extLst>
      <p:ext uri="{BB962C8B-B14F-4D97-AF65-F5344CB8AC3E}">
        <p14:creationId xmlns:p14="http://schemas.microsoft.com/office/powerpoint/2010/main" val="2499553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1151071"/>
            <a:ext cx="7616798" cy="584776"/>
          </a:xfrm>
          <a:prstGeom prst="rect">
            <a:avLst/>
          </a:prstGeom>
        </p:spPr>
        <p:txBody>
          <a:bodyPr wrap="square">
            <a:spAutoFit/>
          </a:bodyPr>
          <a:lstStyle/>
          <a:p>
            <a:pPr algn="ctr"/>
            <a:r>
              <a:rPr lang="en-US" sz="3200" dirty="0" smtClean="0">
                <a:solidFill>
                  <a:schemeClr val="accent2">
                    <a:lumMod val="50000"/>
                  </a:schemeClr>
                </a:solidFill>
              </a:rPr>
              <a:t>We now have a specification!</a:t>
            </a:r>
            <a:endParaRPr lang="en-US" sz="3200" dirty="0">
              <a:solidFill>
                <a:schemeClr val="accent2">
                  <a:lumMod val="50000"/>
                </a:schemeClr>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261282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319297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969946"/>
            <a:ext cx="9067800" cy="419100"/>
          </a:xfrm>
          <a:prstGeom prst="rect">
            <a:avLst/>
          </a:prstGeom>
        </p:spPr>
      </p:pic>
    </p:spTree>
    <p:extLst>
      <p:ext uri="{BB962C8B-B14F-4D97-AF65-F5344CB8AC3E}">
        <p14:creationId xmlns:p14="http://schemas.microsoft.com/office/powerpoint/2010/main" val="124744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1151071"/>
            <a:ext cx="7616798" cy="584776"/>
          </a:xfrm>
          <a:prstGeom prst="rect">
            <a:avLst/>
          </a:prstGeom>
        </p:spPr>
        <p:txBody>
          <a:bodyPr wrap="square">
            <a:spAutoFit/>
          </a:bodyPr>
          <a:lstStyle/>
          <a:p>
            <a:pPr algn="ctr"/>
            <a:r>
              <a:rPr lang="en-US" sz="3200" dirty="0" smtClean="0">
                <a:solidFill>
                  <a:schemeClr val="accent2">
                    <a:lumMod val="50000"/>
                  </a:schemeClr>
                </a:solidFill>
              </a:rPr>
              <a:t>We now have a specification!</a:t>
            </a:r>
            <a:endParaRPr lang="en-US" sz="3200" dirty="0">
              <a:solidFill>
                <a:schemeClr val="accent2">
                  <a:lumMod val="50000"/>
                </a:schemeClr>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261282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319297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969946"/>
            <a:ext cx="9067800" cy="419100"/>
          </a:xfrm>
          <a:prstGeom prst="rect">
            <a:avLst/>
          </a:prstGeom>
        </p:spPr>
      </p:pic>
      <p:sp>
        <p:nvSpPr>
          <p:cNvPr id="8" name="Rectangle 7"/>
          <p:cNvSpPr/>
          <p:nvPr/>
        </p:nvSpPr>
        <p:spPr>
          <a:xfrm>
            <a:off x="908849" y="4172894"/>
            <a:ext cx="7616798" cy="584776"/>
          </a:xfrm>
          <a:prstGeom prst="rect">
            <a:avLst/>
          </a:prstGeom>
        </p:spPr>
        <p:txBody>
          <a:bodyPr wrap="square">
            <a:spAutoFit/>
          </a:bodyPr>
          <a:lstStyle/>
          <a:p>
            <a:pPr algn="ctr"/>
            <a:r>
              <a:rPr lang="en-US" sz="3200" dirty="0" smtClean="0">
                <a:solidFill>
                  <a:schemeClr val="accent2">
                    <a:lumMod val="50000"/>
                  </a:schemeClr>
                </a:solidFill>
              </a:rPr>
              <a:t>But, it is </a:t>
            </a:r>
            <a:r>
              <a:rPr lang="en-US" sz="3200" dirty="0" err="1" smtClean="0">
                <a:solidFill>
                  <a:schemeClr val="accent2">
                    <a:lumMod val="50000"/>
                  </a:schemeClr>
                </a:solidFill>
              </a:rPr>
              <a:t>overfitted</a:t>
            </a:r>
            <a:r>
              <a:rPr lang="en-US" sz="3200" dirty="0" smtClean="0">
                <a:solidFill>
                  <a:schemeClr val="accent2">
                    <a:lumMod val="50000"/>
                  </a:schemeClr>
                </a:solidFill>
              </a:rPr>
              <a:t> to the test case.  </a:t>
            </a:r>
            <a:endParaRPr lang="en-US" sz="3200" dirty="0">
              <a:solidFill>
                <a:schemeClr val="accent2">
                  <a:lumMod val="50000"/>
                </a:schemeClr>
              </a:solidFill>
            </a:endParaRPr>
          </a:p>
        </p:txBody>
      </p:sp>
    </p:spTree>
    <p:extLst>
      <p:ext uri="{BB962C8B-B14F-4D97-AF65-F5344CB8AC3E}">
        <p14:creationId xmlns:p14="http://schemas.microsoft.com/office/powerpoint/2010/main" val="2936530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6449" y="1151071"/>
            <a:ext cx="7616798" cy="584776"/>
          </a:xfrm>
          <a:prstGeom prst="rect">
            <a:avLst/>
          </a:prstGeom>
        </p:spPr>
        <p:txBody>
          <a:bodyPr wrap="square">
            <a:spAutoFit/>
          </a:bodyPr>
          <a:lstStyle/>
          <a:p>
            <a:pPr algn="ctr"/>
            <a:r>
              <a:rPr lang="en-US" sz="3200" dirty="0" smtClean="0">
                <a:solidFill>
                  <a:schemeClr val="accent2">
                    <a:lumMod val="50000"/>
                  </a:schemeClr>
                </a:solidFill>
              </a:rPr>
              <a:t>We now have a specification!</a:t>
            </a:r>
            <a:endParaRPr lang="en-US" sz="3200" dirty="0">
              <a:solidFill>
                <a:schemeClr val="accent2">
                  <a:lumMod val="50000"/>
                </a:schemeClr>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261282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319297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969946"/>
            <a:ext cx="9067800" cy="419100"/>
          </a:xfrm>
          <a:prstGeom prst="rect">
            <a:avLst/>
          </a:prstGeom>
        </p:spPr>
      </p:pic>
      <p:sp>
        <p:nvSpPr>
          <p:cNvPr id="8" name="Rectangle 7"/>
          <p:cNvSpPr/>
          <p:nvPr/>
        </p:nvSpPr>
        <p:spPr>
          <a:xfrm>
            <a:off x="908849" y="4172894"/>
            <a:ext cx="7616798" cy="584776"/>
          </a:xfrm>
          <a:prstGeom prst="rect">
            <a:avLst/>
          </a:prstGeom>
        </p:spPr>
        <p:txBody>
          <a:bodyPr wrap="square">
            <a:spAutoFit/>
          </a:bodyPr>
          <a:lstStyle/>
          <a:p>
            <a:pPr algn="ctr"/>
            <a:r>
              <a:rPr lang="en-US" sz="3200" dirty="0" smtClean="0">
                <a:solidFill>
                  <a:schemeClr val="accent2">
                    <a:lumMod val="50000"/>
                  </a:schemeClr>
                </a:solidFill>
              </a:rPr>
              <a:t>But, it is </a:t>
            </a:r>
            <a:r>
              <a:rPr lang="en-US" sz="3200" dirty="0" err="1" smtClean="0">
                <a:solidFill>
                  <a:schemeClr val="accent2">
                    <a:lumMod val="50000"/>
                  </a:schemeClr>
                </a:solidFill>
              </a:rPr>
              <a:t>overfitted</a:t>
            </a:r>
            <a:r>
              <a:rPr lang="en-US" sz="3200" dirty="0" smtClean="0">
                <a:solidFill>
                  <a:schemeClr val="accent2">
                    <a:lumMod val="50000"/>
                  </a:schemeClr>
                </a:solidFill>
              </a:rPr>
              <a:t> to the test case.  </a:t>
            </a:r>
            <a:endParaRPr lang="en-US" sz="3200" dirty="0">
              <a:solidFill>
                <a:schemeClr val="accent2">
                  <a:lumMod val="50000"/>
                </a:schemeClr>
              </a:solidFill>
            </a:endParaRPr>
          </a:p>
        </p:txBody>
      </p:sp>
      <p:sp>
        <p:nvSpPr>
          <p:cNvPr id="9" name="Rectangle 8"/>
          <p:cNvSpPr/>
          <p:nvPr/>
        </p:nvSpPr>
        <p:spPr>
          <a:xfrm>
            <a:off x="391941" y="5124969"/>
            <a:ext cx="8453603" cy="584776"/>
          </a:xfrm>
          <a:prstGeom prst="rect">
            <a:avLst/>
          </a:prstGeom>
        </p:spPr>
        <p:txBody>
          <a:bodyPr wrap="square">
            <a:spAutoFit/>
          </a:bodyPr>
          <a:lstStyle/>
          <a:p>
            <a:pPr algn="ctr"/>
            <a:r>
              <a:rPr lang="en-US" sz="3200" dirty="0" smtClean="0">
                <a:solidFill>
                  <a:schemeClr val="accent2">
                    <a:lumMod val="50000"/>
                  </a:schemeClr>
                </a:solidFill>
              </a:rPr>
              <a:t>How do we mitigate the </a:t>
            </a:r>
            <a:r>
              <a:rPr lang="en-US" sz="3200" dirty="0" err="1" smtClean="0">
                <a:solidFill>
                  <a:schemeClr val="accent2">
                    <a:lumMod val="50000"/>
                  </a:schemeClr>
                </a:solidFill>
              </a:rPr>
              <a:t>overfit</a:t>
            </a:r>
            <a:r>
              <a:rPr lang="en-US" sz="3200" dirty="0" smtClean="0">
                <a:solidFill>
                  <a:schemeClr val="accent2">
                    <a:lumMod val="50000"/>
                  </a:schemeClr>
                </a:solidFill>
              </a:rPr>
              <a:t>?</a:t>
            </a:r>
            <a:endParaRPr lang="en-US" sz="3200" dirty="0">
              <a:solidFill>
                <a:schemeClr val="accent2">
                  <a:lumMod val="50000"/>
                </a:schemeClr>
              </a:solidFill>
            </a:endParaRPr>
          </a:p>
        </p:txBody>
      </p:sp>
    </p:spTree>
    <p:extLst>
      <p:ext uri="{BB962C8B-B14F-4D97-AF65-F5344CB8AC3E}">
        <p14:creationId xmlns:p14="http://schemas.microsoft.com/office/powerpoint/2010/main" val="3798824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9487" y="530755"/>
            <a:ext cx="8453603" cy="584776"/>
          </a:xfrm>
          <a:prstGeom prst="rect">
            <a:avLst/>
          </a:prstGeom>
        </p:spPr>
        <p:txBody>
          <a:bodyPr wrap="square">
            <a:spAutoFit/>
          </a:bodyPr>
          <a:lstStyle/>
          <a:p>
            <a:pPr algn="ctr"/>
            <a:r>
              <a:rPr lang="en-US" sz="3200" dirty="0" smtClean="0">
                <a:solidFill>
                  <a:schemeClr val="accent2">
                    <a:lumMod val="50000"/>
                  </a:schemeClr>
                </a:solidFill>
              </a:rPr>
              <a:t>How do we mitigate the </a:t>
            </a:r>
            <a:r>
              <a:rPr lang="en-US" sz="3200" dirty="0" err="1" smtClean="0">
                <a:solidFill>
                  <a:schemeClr val="accent2">
                    <a:lumMod val="50000"/>
                  </a:schemeClr>
                </a:solidFill>
              </a:rPr>
              <a:t>overfit</a:t>
            </a:r>
            <a:r>
              <a:rPr lang="en-US" sz="3200" dirty="0" smtClean="0">
                <a:solidFill>
                  <a:schemeClr val="accent2">
                    <a:lumMod val="50000"/>
                  </a:schemeClr>
                </a:solidFill>
              </a:rPr>
              <a:t>?</a:t>
            </a:r>
            <a:endParaRPr lang="en-US" sz="3200" dirty="0">
              <a:solidFill>
                <a:schemeClr val="accent2">
                  <a:lumMod val="50000"/>
                </a:schemeClr>
              </a:solidFill>
            </a:endParaRPr>
          </a:p>
        </p:txBody>
      </p:sp>
      <p:sp>
        <p:nvSpPr>
          <p:cNvPr id="10" name="Content Placeholder 2"/>
          <p:cNvSpPr txBox="1">
            <a:spLocks/>
          </p:cNvSpPr>
          <p:nvPr/>
        </p:nvSpPr>
        <p:spPr>
          <a:xfrm>
            <a:off x="609600" y="1439001"/>
            <a:ext cx="8229600" cy="18650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smtClean="0"/>
          </a:p>
          <a:p>
            <a:endParaRPr lang="en-US" sz="2400" dirty="0"/>
          </a:p>
        </p:txBody>
      </p:sp>
      <p:sp>
        <p:nvSpPr>
          <p:cNvPr id="11" name="Content Placeholder 2"/>
          <p:cNvSpPr txBox="1">
            <a:spLocks/>
          </p:cNvSpPr>
          <p:nvPr/>
        </p:nvSpPr>
        <p:spPr>
          <a:xfrm>
            <a:off x="443490" y="1458230"/>
            <a:ext cx="8229600" cy="49234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More tests.</a:t>
            </a:r>
          </a:p>
          <a:p>
            <a:pPr lvl="1"/>
            <a:r>
              <a:rPr lang="en-US" sz="2400" dirty="0" smtClean="0"/>
              <a:t>But, programmer doesn’t know what tests to provide! </a:t>
            </a:r>
          </a:p>
          <a:p>
            <a:r>
              <a:rPr lang="en-US" sz="2800" dirty="0" smtClean="0"/>
              <a:t>Solution: Hypothesize about </a:t>
            </a:r>
            <a:r>
              <a:rPr lang="en-US" sz="2800" dirty="0" err="1" smtClean="0"/>
              <a:t>overfit</a:t>
            </a:r>
            <a:r>
              <a:rPr lang="en-US" sz="2800" dirty="0" smtClean="0"/>
              <a:t>, and generate test case </a:t>
            </a:r>
            <a:r>
              <a:rPr lang="en-US" sz="2800" u="sng" dirty="0" smtClean="0"/>
              <a:t>candidates</a:t>
            </a:r>
            <a:r>
              <a:rPr lang="en-US" sz="2800" dirty="0" smtClean="0"/>
              <a:t> in such a way that:</a:t>
            </a:r>
          </a:p>
          <a:p>
            <a:pPr lvl="1"/>
            <a:r>
              <a:rPr lang="en-US" sz="2400" dirty="0" smtClean="0">
                <a:solidFill>
                  <a:prstClr val="black"/>
                </a:solidFill>
                <a:latin typeface="Calibri"/>
                <a:cs typeface="+mn-cs"/>
              </a:rPr>
              <a:t>If the candidate is truly a test case, then we have one more test case, and we make progress towards reducing the </a:t>
            </a:r>
            <a:r>
              <a:rPr lang="en-US" sz="2400" dirty="0" err="1" smtClean="0">
                <a:solidFill>
                  <a:prstClr val="black"/>
                </a:solidFill>
                <a:latin typeface="Calibri"/>
                <a:cs typeface="+mn-cs"/>
              </a:rPr>
              <a:t>overfit</a:t>
            </a:r>
            <a:r>
              <a:rPr lang="en-US" sz="2400" dirty="0" smtClean="0">
                <a:solidFill>
                  <a:prstClr val="black"/>
                </a:solidFill>
                <a:latin typeface="Calibri"/>
                <a:cs typeface="+mn-cs"/>
              </a:rPr>
              <a:t>.</a:t>
            </a:r>
          </a:p>
          <a:p>
            <a:pPr lvl="1"/>
            <a:r>
              <a:rPr lang="en-US" sz="2400" dirty="0" smtClean="0">
                <a:solidFill>
                  <a:prstClr val="black"/>
                </a:solidFill>
                <a:latin typeface="Calibri"/>
                <a:cs typeface="+mn-cs"/>
              </a:rPr>
              <a:t>If the candidate is not a test case, then our hypothesis about the </a:t>
            </a:r>
            <a:r>
              <a:rPr lang="en-US" sz="2400" dirty="0" err="1" smtClean="0">
                <a:solidFill>
                  <a:prstClr val="black"/>
                </a:solidFill>
                <a:latin typeface="Calibri"/>
                <a:cs typeface="+mn-cs"/>
              </a:rPr>
              <a:t>overfit</a:t>
            </a:r>
            <a:r>
              <a:rPr lang="en-US" sz="2400" dirty="0" smtClean="0">
                <a:solidFill>
                  <a:prstClr val="black"/>
                </a:solidFill>
                <a:latin typeface="Calibri"/>
                <a:cs typeface="+mn-cs"/>
              </a:rPr>
              <a:t> is wrong. Try another hypothesis, if one exists. Otherwise, stop.</a:t>
            </a:r>
            <a:endParaRPr lang="en-US" sz="2400" dirty="0">
              <a:solidFill>
                <a:prstClr val="black"/>
              </a:solidFill>
              <a:latin typeface="Calibri"/>
              <a:cs typeface="+mn-cs"/>
            </a:endParaRPr>
          </a:p>
          <a:p>
            <a:pPr lvl="1"/>
            <a:endParaRPr lang="en-US" sz="1600" dirty="0" smtClean="0"/>
          </a:p>
        </p:txBody>
      </p:sp>
    </p:spTree>
    <p:extLst>
      <p:ext uri="{BB962C8B-B14F-4D97-AF65-F5344CB8AC3E}">
        <p14:creationId xmlns:p14="http://schemas.microsoft.com/office/powerpoint/2010/main" val="530383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178178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236193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154586"/>
            <a:ext cx="9067800" cy="419100"/>
          </a:xfrm>
          <a:prstGeom prst="rect">
            <a:avLst/>
          </a:prstGeom>
        </p:spPr>
      </p:pic>
      <p:sp>
        <p:nvSpPr>
          <p:cNvPr id="8" name="Rectangle 7"/>
          <p:cNvSpPr/>
          <p:nvPr/>
        </p:nvSpPr>
        <p:spPr>
          <a:xfrm>
            <a:off x="908849" y="2981219"/>
            <a:ext cx="7616798" cy="584776"/>
          </a:xfrm>
          <a:prstGeom prst="rect">
            <a:avLst/>
          </a:prstGeom>
        </p:spPr>
        <p:txBody>
          <a:bodyPr wrap="square">
            <a:spAutoFit/>
          </a:bodyPr>
          <a:lstStyle/>
          <a:p>
            <a:pPr algn="ctr"/>
            <a:r>
              <a:rPr lang="en-US" sz="3200" dirty="0" smtClean="0">
                <a:solidFill>
                  <a:schemeClr val="accent2">
                    <a:lumMod val="50000"/>
                  </a:schemeClr>
                </a:solidFill>
              </a:rPr>
              <a:t>A hypothesis: </a:t>
            </a:r>
            <a:r>
              <a:rPr lang="en-US" sz="3200" dirty="0" smtClean="0"/>
              <a:t>so(w4,w3)</a:t>
            </a:r>
            <a:r>
              <a:rPr lang="en-US" sz="3200" dirty="0" smtClean="0">
                <a:solidFill>
                  <a:schemeClr val="accent2">
                    <a:lumMod val="50000"/>
                  </a:schemeClr>
                </a:solidFill>
              </a:rPr>
              <a:t> is an </a:t>
            </a:r>
            <a:r>
              <a:rPr lang="en-US" sz="3200" dirty="0" err="1" smtClean="0">
                <a:solidFill>
                  <a:schemeClr val="accent2">
                    <a:lumMod val="50000"/>
                  </a:schemeClr>
                </a:solidFill>
              </a:rPr>
              <a:t>overfit</a:t>
            </a:r>
            <a:r>
              <a:rPr lang="en-US" sz="3200" dirty="0" smtClean="0">
                <a:solidFill>
                  <a:schemeClr val="accent2">
                    <a:lumMod val="50000"/>
                  </a:schemeClr>
                </a:solidFill>
              </a:rPr>
              <a:t>. </a:t>
            </a:r>
            <a:endParaRPr lang="en-US" sz="3200" dirty="0">
              <a:solidFill>
                <a:schemeClr val="accent2">
                  <a:lumMod val="50000"/>
                </a:schemeClr>
              </a:solidFill>
            </a:endParaRPr>
          </a:p>
        </p:txBody>
      </p:sp>
      <p:sp>
        <p:nvSpPr>
          <p:cNvPr id="10" name="Title 1"/>
          <p:cNvSpPr>
            <a:spLocks noGrp="1"/>
          </p:cNvSpPr>
          <p:nvPr>
            <p:ph type="title"/>
          </p:nvPr>
        </p:nvSpPr>
        <p:spPr>
          <a:xfrm>
            <a:off x="457200" y="-195762"/>
            <a:ext cx="8229600" cy="1143000"/>
          </a:xfrm>
        </p:spPr>
        <p:txBody>
          <a:bodyPr>
            <a:normAutofit/>
          </a:bodyPr>
          <a:lstStyle/>
          <a:p>
            <a:r>
              <a:rPr lang="en-US" sz="3800" dirty="0" smtClean="0"/>
              <a:t>Example</a:t>
            </a:r>
            <a:endParaRPr lang="en-US" sz="3800" dirty="0"/>
          </a:p>
        </p:txBody>
      </p:sp>
      <p:pic>
        <p:nvPicPr>
          <p:cNvPr id="2" name="Picture 1" descr="eg2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49" y="3945630"/>
            <a:ext cx="3245212" cy="2912370"/>
          </a:xfrm>
          <a:prstGeom prst="rect">
            <a:avLst/>
          </a:prstGeom>
        </p:spPr>
      </p:pic>
      <p:pic>
        <p:nvPicPr>
          <p:cNvPr id="11" name="Picture 10"/>
          <p:cNvPicPr>
            <a:picLocks noChangeAspect="1"/>
          </p:cNvPicPr>
          <p:nvPr/>
        </p:nvPicPr>
        <p:blipFill>
          <a:blip r:embed="rId6"/>
          <a:stretch>
            <a:fillRect/>
          </a:stretch>
        </p:blipFill>
        <p:spPr>
          <a:xfrm>
            <a:off x="4252842" y="4149467"/>
            <a:ext cx="419188" cy="2263613"/>
          </a:xfrm>
          <a:prstGeom prst="rect">
            <a:avLst/>
          </a:prstGeom>
        </p:spPr>
      </p:pic>
      <p:sp>
        <p:nvSpPr>
          <p:cNvPr id="12" name="Rectangle 11"/>
          <p:cNvSpPr/>
          <p:nvPr/>
        </p:nvSpPr>
        <p:spPr>
          <a:xfrm>
            <a:off x="4672030" y="4463065"/>
            <a:ext cx="4272805" cy="1077218"/>
          </a:xfrm>
          <a:prstGeom prst="rect">
            <a:avLst/>
          </a:prstGeom>
        </p:spPr>
        <p:txBody>
          <a:bodyPr wrap="square">
            <a:spAutoFit/>
          </a:bodyPr>
          <a:lstStyle/>
          <a:p>
            <a:pPr algn="ctr"/>
            <a:r>
              <a:rPr lang="en-US" sz="3200" dirty="0" smtClean="0">
                <a:solidFill>
                  <a:schemeClr val="accent2">
                    <a:lumMod val="50000"/>
                  </a:schemeClr>
                </a:solidFill>
              </a:rPr>
              <a:t>A candidate that tests the hypothesis</a:t>
            </a:r>
            <a:endParaRPr lang="en-US" sz="3200" dirty="0">
              <a:solidFill>
                <a:schemeClr val="accent2">
                  <a:lumMod val="50000"/>
                </a:schemeClr>
              </a:solidFill>
            </a:endParaRPr>
          </a:p>
        </p:txBody>
      </p:sp>
    </p:spTree>
    <p:extLst>
      <p:ext uri="{BB962C8B-B14F-4D97-AF65-F5344CB8AC3E}">
        <p14:creationId xmlns:p14="http://schemas.microsoft.com/office/powerpoint/2010/main" val="1252374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178178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236193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154586"/>
            <a:ext cx="9067800" cy="419100"/>
          </a:xfrm>
          <a:prstGeom prst="rect">
            <a:avLst/>
          </a:prstGeom>
        </p:spPr>
      </p:pic>
      <p:sp>
        <p:nvSpPr>
          <p:cNvPr id="8" name="Rectangle 7"/>
          <p:cNvSpPr/>
          <p:nvPr/>
        </p:nvSpPr>
        <p:spPr>
          <a:xfrm>
            <a:off x="908849" y="2981219"/>
            <a:ext cx="7616798" cy="584776"/>
          </a:xfrm>
          <a:prstGeom prst="rect">
            <a:avLst/>
          </a:prstGeom>
        </p:spPr>
        <p:txBody>
          <a:bodyPr wrap="square">
            <a:spAutoFit/>
          </a:bodyPr>
          <a:lstStyle/>
          <a:p>
            <a:pPr algn="ctr"/>
            <a:r>
              <a:rPr lang="en-US" sz="3200" dirty="0" smtClean="0">
                <a:solidFill>
                  <a:schemeClr val="accent2">
                    <a:lumMod val="50000"/>
                  </a:schemeClr>
                </a:solidFill>
              </a:rPr>
              <a:t>A hypothesis: </a:t>
            </a:r>
            <a:r>
              <a:rPr lang="en-US" sz="3200" dirty="0" smtClean="0"/>
              <a:t>so(w4,w3)</a:t>
            </a:r>
            <a:r>
              <a:rPr lang="en-US" sz="3200" dirty="0" smtClean="0">
                <a:solidFill>
                  <a:schemeClr val="accent2">
                    <a:lumMod val="50000"/>
                  </a:schemeClr>
                </a:solidFill>
              </a:rPr>
              <a:t> is an </a:t>
            </a:r>
            <a:r>
              <a:rPr lang="en-US" sz="3200" dirty="0" err="1" smtClean="0">
                <a:solidFill>
                  <a:schemeClr val="accent2">
                    <a:lumMod val="50000"/>
                  </a:schemeClr>
                </a:solidFill>
              </a:rPr>
              <a:t>overfit</a:t>
            </a:r>
            <a:r>
              <a:rPr lang="en-US" sz="3200" dirty="0" smtClean="0">
                <a:solidFill>
                  <a:schemeClr val="accent2">
                    <a:lumMod val="50000"/>
                  </a:schemeClr>
                </a:solidFill>
              </a:rPr>
              <a:t>. </a:t>
            </a:r>
            <a:endParaRPr lang="en-US" sz="3200" dirty="0">
              <a:solidFill>
                <a:schemeClr val="accent2">
                  <a:lumMod val="50000"/>
                </a:schemeClr>
              </a:solidFill>
            </a:endParaRPr>
          </a:p>
        </p:txBody>
      </p:sp>
      <p:sp>
        <p:nvSpPr>
          <p:cNvPr id="10" name="Title 1"/>
          <p:cNvSpPr>
            <a:spLocks noGrp="1"/>
          </p:cNvSpPr>
          <p:nvPr>
            <p:ph type="title"/>
          </p:nvPr>
        </p:nvSpPr>
        <p:spPr>
          <a:xfrm>
            <a:off x="457200" y="-195762"/>
            <a:ext cx="8229600" cy="1143000"/>
          </a:xfrm>
        </p:spPr>
        <p:txBody>
          <a:bodyPr>
            <a:normAutofit/>
          </a:bodyPr>
          <a:lstStyle/>
          <a:p>
            <a:r>
              <a:rPr lang="en-US" sz="3800" dirty="0" smtClean="0"/>
              <a:t>Example</a:t>
            </a:r>
            <a:endParaRPr lang="en-US" sz="3800" dirty="0"/>
          </a:p>
        </p:txBody>
      </p:sp>
      <p:pic>
        <p:nvPicPr>
          <p:cNvPr id="2" name="Picture 1" descr="eg2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49" y="3945630"/>
            <a:ext cx="3245212" cy="2912370"/>
          </a:xfrm>
          <a:prstGeom prst="rect">
            <a:avLst/>
          </a:prstGeom>
        </p:spPr>
      </p:pic>
      <p:pic>
        <p:nvPicPr>
          <p:cNvPr id="11" name="Picture 10"/>
          <p:cNvPicPr>
            <a:picLocks noChangeAspect="1"/>
          </p:cNvPicPr>
          <p:nvPr/>
        </p:nvPicPr>
        <p:blipFill>
          <a:blip r:embed="rId6"/>
          <a:stretch>
            <a:fillRect/>
          </a:stretch>
        </p:blipFill>
        <p:spPr>
          <a:xfrm>
            <a:off x="4252842" y="4149467"/>
            <a:ext cx="419188" cy="2263613"/>
          </a:xfrm>
          <a:prstGeom prst="rect">
            <a:avLst/>
          </a:prstGeom>
        </p:spPr>
      </p:pic>
      <p:sp>
        <p:nvSpPr>
          <p:cNvPr id="12" name="Rectangle 11"/>
          <p:cNvSpPr/>
          <p:nvPr/>
        </p:nvSpPr>
        <p:spPr>
          <a:xfrm>
            <a:off x="4672030" y="4463065"/>
            <a:ext cx="4272805" cy="1815882"/>
          </a:xfrm>
          <a:prstGeom prst="rect">
            <a:avLst/>
          </a:prstGeom>
        </p:spPr>
        <p:txBody>
          <a:bodyPr wrap="square">
            <a:spAutoFit/>
          </a:bodyPr>
          <a:lstStyle/>
          <a:p>
            <a:r>
              <a:rPr lang="en-US" sz="2800" dirty="0" smtClean="0">
                <a:solidFill>
                  <a:srgbClr val="000000"/>
                </a:solidFill>
              </a:rPr>
              <a:t>Q. “Dear programmer, is this a valid test case for your application?”</a:t>
            </a:r>
          </a:p>
          <a:p>
            <a:r>
              <a:rPr lang="en-US" sz="2800" dirty="0" smtClean="0">
                <a:solidFill>
                  <a:srgbClr val="008000"/>
                </a:solidFill>
              </a:rPr>
              <a:t>A. Yes.</a:t>
            </a:r>
            <a:endParaRPr lang="en-US" sz="2800" dirty="0">
              <a:solidFill>
                <a:srgbClr val="008000"/>
              </a:solidFill>
            </a:endParaRPr>
          </a:p>
        </p:txBody>
      </p:sp>
    </p:spTree>
    <p:extLst>
      <p:ext uri="{BB962C8B-B14F-4D97-AF65-F5344CB8AC3E}">
        <p14:creationId xmlns:p14="http://schemas.microsoft.com/office/powerpoint/2010/main" val="1146625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178178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236193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154586"/>
            <a:ext cx="9067800" cy="419100"/>
          </a:xfrm>
          <a:prstGeom prst="rect">
            <a:avLst/>
          </a:prstGeom>
        </p:spPr>
      </p:pic>
      <p:sp>
        <p:nvSpPr>
          <p:cNvPr id="8" name="Rectangle 7"/>
          <p:cNvSpPr/>
          <p:nvPr/>
        </p:nvSpPr>
        <p:spPr>
          <a:xfrm>
            <a:off x="908849" y="2981219"/>
            <a:ext cx="7616798" cy="584776"/>
          </a:xfrm>
          <a:prstGeom prst="rect">
            <a:avLst/>
          </a:prstGeom>
        </p:spPr>
        <p:txBody>
          <a:bodyPr wrap="square">
            <a:spAutoFit/>
          </a:bodyPr>
          <a:lstStyle/>
          <a:p>
            <a:pPr algn="ctr"/>
            <a:r>
              <a:rPr lang="en-US" sz="3200" dirty="0" smtClean="0">
                <a:solidFill>
                  <a:schemeClr val="accent2">
                    <a:lumMod val="50000"/>
                  </a:schemeClr>
                </a:solidFill>
              </a:rPr>
              <a:t>A </a:t>
            </a:r>
            <a:r>
              <a:rPr lang="en-US" sz="3200" strike="sngStrike" dirty="0" smtClean="0">
                <a:solidFill>
                  <a:schemeClr val="accent2">
                    <a:lumMod val="50000"/>
                  </a:schemeClr>
                </a:solidFill>
              </a:rPr>
              <a:t>hypothesis</a:t>
            </a:r>
            <a:r>
              <a:rPr lang="en-US" sz="3200" dirty="0" smtClean="0">
                <a:solidFill>
                  <a:schemeClr val="accent2">
                    <a:lumMod val="50000"/>
                  </a:schemeClr>
                </a:solidFill>
              </a:rPr>
              <a:t>: </a:t>
            </a:r>
            <a:r>
              <a:rPr lang="en-US" sz="3200" dirty="0" smtClean="0"/>
              <a:t>so(w4,w3)</a:t>
            </a:r>
            <a:r>
              <a:rPr lang="en-US" sz="3200" dirty="0" smtClean="0">
                <a:solidFill>
                  <a:schemeClr val="accent2">
                    <a:lumMod val="50000"/>
                  </a:schemeClr>
                </a:solidFill>
              </a:rPr>
              <a:t> is an </a:t>
            </a:r>
            <a:r>
              <a:rPr lang="en-US" sz="3200" dirty="0" err="1" smtClean="0">
                <a:solidFill>
                  <a:schemeClr val="accent2">
                    <a:lumMod val="50000"/>
                  </a:schemeClr>
                </a:solidFill>
              </a:rPr>
              <a:t>overfit</a:t>
            </a:r>
            <a:r>
              <a:rPr lang="en-US" sz="3200" dirty="0" smtClean="0">
                <a:solidFill>
                  <a:schemeClr val="accent2">
                    <a:lumMod val="50000"/>
                  </a:schemeClr>
                </a:solidFill>
              </a:rPr>
              <a:t>. </a:t>
            </a:r>
            <a:endParaRPr lang="en-US" sz="3200" dirty="0">
              <a:solidFill>
                <a:schemeClr val="accent2">
                  <a:lumMod val="50000"/>
                </a:schemeClr>
              </a:solidFill>
            </a:endParaRPr>
          </a:p>
        </p:txBody>
      </p:sp>
      <p:sp>
        <p:nvSpPr>
          <p:cNvPr id="10" name="Title 1"/>
          <p:cNvSpPr>
            <a:spLocks noGrp="1"/>
          </p:cNvSpPr>
          <p:nvPr>
            <p:ph type="title"/>
          </p:nvPr>
        </p:nvSpPr>
        <p:spPr>
          <a:xfrm>
            <a:off x="457200" y="-195762"/>
            <a:ext cx="8229600" cy="1143000"/>
          </a:xfrm>
        </p:spPr>
        <p:txBody>
          <a:bodyPr>
            <a:normAutofit/>
          </a:bodyPr>
          <a:lstStyle/>
          <a:p>
            <a:r>
              <a:rPr lang="en-US" sz="3800" dirty="0" smtClean="0"/>
              <a:t>Example</a:t>
            </a:r>
            <a:endParaRPr lang="en-US" sz="3800" dirty="0"/>
          </a:p>
        </p:txBody>
      </p:sp>
      <p:pic>
        <p:nvPicPr>
          <p:cNvPr id="2" name="Picture 1" descr="eg2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849" y="3945630"/>
            <a:ext cx="3245212" cy="2912370"/>
          </a:xfrm>
          <a:prstGeom prst="rect">
            <a:avLst/>
          </a:prstGeom>
        </p:spPr>
      </p:pic>
      <p:pic>
        <p:nvPicPr>
          <p:cNvPr id="11" name="Picture 10"/>
          <p:cNvPicPr>
            <a:picLocks noChangeAspect="1"/>
          </p:cNvPicPr>
          <p:nvPr/>
        </p:nvPicPr>
        <p:blipFill>
          <a:blip r:embed="rId6"/>
          <a:stretch>
            <a:fillRect/>
          </a:stretch>
        </p:blipFill>
        <p:spPr>
          <a:xfrm>
            <a:off x="4252842" y="4149467"/>
            <a:ext cx="419188" cy="2263613"/>
          </a:xfrm>
          <a:prstGeom prst="rect">
            <a:avLst/>
          </a:prstGeom>
        </p:spPr>
      </p:pic>
      <p:sp>
        <p:nvSpPr>
          <p:cNvPr id="12" name="Rectangle 11"/>
          <p:cNvSpPr/>
          <p:nvPr/>
        </p:nvSpPr>
        <p:spPr>
          <a:xfrm>
            <a:off x="4672030" y="4463065"/>
            <a:ext cx="4272805" cy="1815882"/>
          </a:xfrm>
          <a:prstGeom prst="rect">
            <a:avLst/>
          </a:prstGeom>
        </p:spPr>
        <p:txBody>
          <a:bodyPr wrap="square">
            <a:spAutoFit/>
          </a:bodyPr>
          <a:lstStyle/>
          <a:p>
            <a:r>
              <a:rPr lang="en-US" sz="2800" dirty="0" smtClean="0">
                <a:solidFill>
                  <a:srgbClr val="000000"/>
                </a:solidFill>
              </a:rPr>
              <a:t>Q. “Dear programmer, is this a valid test case for your application?”</a:t>
            </a:r>
          </a:p>
          <a:p>
            <a:r>
              <a:rPr lang="en-US" sz="2800" dirty="0" smtClean="0">
                <a:solidFill>
                  <a:srgbClr val="008000"/>
                </a:solidFill>
              </a:rPr>
              <a:t>A. Yes.</a:t>
            </a:r>
            <a:endParaRPr lang="en-US" sz="2800" dirty="0">
              <a:solidFill>
                <a:srgbClr val="008000"/>
              </a:solidFill>
            </a:endParaRPr>
          </a:p>
        </p:txBody>
      </p:sp>
      <p:sp>
        <p:nvSpPr>
          <p:cNvPr id="3" name="Rectangle 2"/>
          <p:cNvSpPr/>
          <p:nvPr/>
        </p:nvSpPr>
        <p:spPr>
          <a:xfrm>
            <a:off x="2366328" y="3321635"/>
            <a:ext cx="896550" cy="646331"/>
          </a:xfrm>
          <a:prstGeom prst="rect">
            <a:avLst/>
          </a:prstGeom>
        </p:spPr>
        <p:txBody>
          <a:bodyPr wrap="none">
            <a:spAutoFit/>
          </a:bodyPr>
          <a:lstStyle/>
          <a:p>
            <a:r>
              <a:rPr lang="en-US" sz="3600" dirty="0" smtClean="0">
                <a:solidFill>
                  <a:schemeClr val="accent2">
                    <a:lumMod val="50000"/>
                  </a:schemeClr>
                </a:solidFill>
              </a:rPr>
              <a:t>fact</a:t>
            </a:r>
            <a:endParaRPr lang="en-US" sz="3600" dirty="0"/>
          </a:p>
        </p:txBody>
      </p:sp>
    </p:spTree>
    <p:extLst>
      <p:ext uri="{BB962C8B-B14F-4D97-AF65-F5344CB8AC3E}">
        <p14:creationId xmlns:p14="http://schemas.microsoft.com/office/powerpoint/2010/main" val="3154019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7" y="2048342"/>
            <a:ext cx="6985000" cy="4191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45" y="2628497"/>
            <a:ext cx="6591300" cy="4191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421146"/>
            <a:ext cx="9067800" cy="419100"/>
          </a:xfrm>
          <a:prstGeom prst="rect">
            <a:avLst/>
          </a:prstGeom>
        </p:spPr>
      </p:pic>
      <p:sp>
        <p:nvSpPr>
          <p:cNvPr id="10" name="Title 1"/>
          <p:cNvSpPr>
            <a:spLocks noGrp="1"/>
          </p:cNvSpPr>
          <p:nvPr>
            <p:ph type="title"/>
          </p:nvPr>
        </p:nvSpPr>
        <p:spPr>
          <a:xfrm>
            <a:off x="457200" y="-195762"/>
            <a:ext cx="8229600" cy="1143000"/>
          </a:xfrm>
        </p:spPr>
        <p:txBody>
          <a:bodyPr>
            <a:normAutofit/>
          </a:bodyPr>
          <a:lstStyle/>
          <a:p>
            <a:r>
              <a:rPr lang="en-US" sz="3800" dirty="0" smtClean="0"/>
              <a:t>Example</a:t>
            </a:r>
            <a:endParaRPr lang="en-US" sz="3800" dirty="0"/>
          </a:p>
        </p:txBody>
      </p:sp>
      <p:pic>
        <p:nvPicPr>
          <p:cNvPr id="9" name="Picture 8"/>
          <p:cNvPicPr>
            <a:picLocks noChangeAspect="1"/>
          </p:cNvPicPr>
          <p:nvPr/>
        </p:nvPicPr>
        <p:blipFill>
          <a:blip r:embed="rId5"/>
          <a:stretch>
            <a:fillRect/>
          </a:stretch>
        </p:blipFill>
        <p:spPr>
          <a:xfrm>
            <a:off x="611826" y="1824565"/>
            <a:ext cx="3530600" cy="788251"/>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733" y="4572822"/>
            <a:ext cx="3187700" cy="419100"/>
          </a:xfrm>
          <a:prstGeom prst="rect">
            <a:avLst/>
          </a:prstGeom>
        </p:spPr>
      </p:pic>
      <p:cxnSp>
        <p:nvCxnSpPr>
          <p:cNvPr id="19" name="Straight Arrow Connector 18"/>
          <p:cNvCxnSpPr/>
          <p:nvPr/>
        </p:nvCxnSpPr>
        <p:spPr>
          <a:xfrm flipH="1">
            <a:off x="1442345" y="2525059"/>
            <a:ext cx="104067" cy="2047763"/>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42426" y="3728278"/>
            <a:ext cx="4359103" cy="2062103"/>
          </a:xfrm>
          <a:prstGeom prst="rect">
            <a:avLst/>
          </a:prstGeom>
        </p:spPr>
        <p:txBody>
          <a:bodyPr wrap="square">
            <a:spAutoFit/>
          </a:bodyPr>
          <a:lstStyle/>
          <a:p>
            <a:pPr algn="ctr"/>
            <a:r>
              <a:rPr lang="en-US" sz="3200" dirty="0" smtClean="0">
                <a:solidFill>
                  <a:schemeClr val="accent2">
                    <a:lumMod val="50000"/>
                  </a:schemeClr>
                </a:solidFill>
              </a:rPr>
              <a:t>We have weakened the antecedent, hence </a:t>
            </a:r>
            <a:r>
              <a:rPr lang="en-US" sz="3200" dirty="0">
                <a:solidFill>
                  <a:schemeClr val="accent2">
                    <a:lumMod val="50000"/>
                  </a:schemeClr>
                </a:solidFill>
              </a:rPr>
              <a:t>(slightly</a:t>
            </a:r>
            <a:r>
              <a:rPr lang="en-US" sz="3200" dirty="0" smtClean="0">
                <a:solidFill>
                  <a:schemeClr val="accent2">
                    <a:lumMod val="50000"/>
                  </a:schemeClr>
                </a:solidFill>
              </a:rPr>
              <a:t>) generalized the specification!</a:t>
            </a:r>
            <a:endParaRPr lang="en-US" sz="3200" dirty="0">
              <a:solidFill>
                <a:schemeClr val="accent2">
                  <a:lumMod val="50000"/>
                </a:schemeClr>
              </a:solidFill>
            </a:endParaRPr>
          </a:p>
        </p:txBody>
      </p:sp>
    </p:spTree>
    <p:extLst>
      <p:ext uri="{BB962C8B-B14F-4D97-AF65-F5344CB8AC3E}">
        <p14:creationId xmlns:p14="http://schemas.microsoft.com/office/powerpoint/2010/main" val="3264360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609600" y="1439001"/>
            <a:ext cx="8229600" cy="18650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smtClean="0"/>
          </a:p>
          <a:p>
            <a:endParaRPr lang="en-US" sz="2400" dirty="0"/>
          </a:p>
        </p:txBody>
      </p:sp>
      <p:sp>
        <p:nvSpPr>
          <p:cNvPr id="11" name="Content Placeholder 2"/>
          <p:cNvSpPr txBox="1">
            <a:spLocks/>
          </p:cNvSpPr>
          <p:nvPr/>
        </p:nvSpPr>
        <p:spPr>
          <a:xfrm>
            <a:off x="443490" y="1458230"/>
            <a:ext cx="8229600" cy="49234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t>Enumerating a passing/failing run needs a call to the SMT solver. </a:t>
            </a:r>
          </a:p>
          <a:p>
            <a:pPr lvl="1"/>
            <a:r>
              <a:rPr lang="en-US" sz="2200" dirty="0" smtClean="0"/>
              <a:t>Do we need to enumerate </a:t>
            </a:r>
            <a:r>
              <a:rPr lang="en-US" sz="2200" u="sng" dirty="0" smtClean="0"/>
              <a:t>all</a:t>
            </a:r>
            <a:r>
              <a:rPr lang="en-US" sz="2200" dirty="0" smtClean="0"/>
              <a:t> passing and failing runs eagerly? Can’t we generate runs on demand?</a:t>
            </a:r>
            <a:endParaRPr lang="en-US" sz="2200" dirty="0">
              <a:solidFill>
                <a:prstClr val="black"/>
              </a:solidFill>
              <a:latin typeface="Calibri"/>
              <a:cs typeface="+mn-cs"/>
            </a:endParaRPr>
          </a:p>
          <a:p>
            <a:r>
              <a:rPr lang="en-US" sz="2600" dirty="0" smtClean="0"/>
              <a:t>What is the optimal way of order of formulating hypotheses while generalizing an </a:t>
            </a:r>
            <a:r>
              <a:rPr lang="en-US" sz="2600" dirty="0" err="1" smtClean="0"/>
              <a:t>overfitted</a:t>
            </a:r>
            <a:r>
              <a:rPr lang="en-US" sz="2600" dirty="0" smtClean="0"/>
              <a:t> spec?</a:t>
            </a:r>
          </a:p>
          <a:p>
            <a:r>
              <a:rPr lang="en-US" sz="2600" dirty="0" smtClean="0"/>
              <a:t>What is the worst-case bounds on number of questions we need to ask the programmer?</a:t>
            </a:r>
          </a:p>
          <a:p>
            <a:r>
              <a:rPr lang="en-US" sz="2600" dirty="0" smtClean="0"/>
              <a:t>How do we generalize this approach to transactions? </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Open Problems</a:t>
            </a:r>
            <a:endParaRPr lang="en-US" dirty="0"/>
          </a:p>
        </p:txBody>
      </p:sp>
    </p:spTree>
    <p:extLst>
      <p:ext uri="{BB962C8B-B14F-4D97-AF65-F5344CB8AC3E}">
        <p14:creationId xmlns:p14="http://schemas.microsoft.com/office/powerpoint/2010/main" val="512817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normAutofit/>
          </a:bodyPr>
          <a:lstStyle/>
          <a:p>
            <a:r>
              <a:rPr lang="en-US" sz="4800" dirty="0" smtClean="0"/>
              <a:t>Thank you!</a:t>
            </a:r>
            <a:endParaRPr lang="en-US" sz="4800" dirty="0"/>
          </a:p>
        </p:txBody>
      </p:sp>
      <p:sp>
        <p:nvSpPr>
          <p:cNvPr id="2" name="Rectangle 1"/>
          <p:cNvSpPr/>
          <p:nvPr/>
        </p:nvSpPr>
        <p:spPr>
          <a:xfrm>
            <a:off x="1558580" y="3863481"/>
            <a:ext cx="6173485" cy="584776"/>
          </a:xfrm>
          <a:prstGeom prst="rect">
            <a:avLst/>
          </a:prstGeom>
        </p:spPr>
        <p:txBody>
          <a:bodyPr wrap="none">
            <a:spAutoFit/>
          </a:bodyPr>
          <a:lstStyle/>
          <a:p>
            <a:r>
              <a:rPr lang="en-US" sz="3200" dirty="0">
                <a:solidFill>
                  <a:srgbClr val="0000FF"/>
                </a:solidFill>
              </a:rPr>
              <a:t>http://</a:t>
            </a:r>
            <a:r>
              <a:rPr lang="en-US" sz="3200" dirty="0" err="1">
                <a:solidFill>
                  <a:srgbClr val="0000FF"/>
                </a:solidFill>
              </a:rPr>
              <a:t>gowthamk.github.io</a:t>
            </a:r>
            <a:r>
              <a:rPr lang="en-US" sz="3200" dirty="0">
                <a:solidFill>
                  <a:srgbClr val="0000FF"/>
                </a:solidFill>
              </a:rPr>
              <a:t>/</a:t>
            </a:r>
            <a:r>
              <a:rPr lang="en-US" sz="3200" dirty="0" err="1" smtClean="0">
                <a:solidFill>
                  <a:srgbClr val="0000FF"/>
                </a:solidFill>
              </a:rPr>
              <a:t>Quelea</a:t>
            </a:r>
            <a:endParaRPr lang="en-US" sz="3200" dirty="0">
              <a:solidFill>
                <a:srgbClr val="0000FF"/>
              </a:solidFill>
            </a:endParaRPr>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3284777272"/>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16154"/>
            <a:ext cx="2298509" cy="915122"/>
          </a:xfrm>
          <a:prstGeom prst="rect">
            <a:avLst/>
          </a:prstGeom>
        </p:spPr>
      </p:pic>
      <p:sp>
        <p:nvSpPr>
          <p:cNvPr id="5" name="Rectangle 4"/>
          <p:cNvSpPr/>
          <p:nvPr/>
        </p:nvSpPr>
        <p:spPr>
          <a:xfrm>
            <a:off x="2962290" y="4710330"/>
            <a:ext cx="3748392" cy="523220"/>
          </a:xfrm>
          <a:prstGeom prst="rect">
            <a:avLst/>
          </a:prstGeom>
        </p:spPr>
        <p:txBody>
          <a:bodyPr wrap="none">
            <a:spAutoFit/>
          </a:bodyPr>
          <a:lstStyle/>
          <a:p>
            <a:r>
              <a:rPr lang="en-US" sz="2800" dirty="0" smtClean="0">
                <a:hlinkClick r:id="rId5"/>
              </a:rPr>
              <a:t>http://kcsrk.info/Quelea</a:t>
            </a:r>
            <a:endParaRPr lang="en-US" sz="2800" dirty="0"/>
          </a:p>
        </p:txBody>
      </p:sp>
      <p:pic>
        <p:nvPicPr>
          <p:cNvPr id="6" name="Picture 5"/>
          <p:cNvPicPr>
            <a:picLocks noChangeAspect="1"/>
          </p:cNvPicPr>
          <p:nvPr/>
        </p:nvPicPr>
        <p:blipFill>
          <a:blip r:embed="rId6"/>
          <a:stretch>
            <a:fillRect/>
          </a:stretch>
        </p:blipFill>
        <p:spPr>
          <a:xfrm>
            <a:off x="7249507" y="4295481"/>
            <a:ext cx="1235364" cy="1235364"/>
          </a:xfrm>
          <a:prstGeom prst="rect">
            <a:avLst/>
          </a:prstGeom>
        </p:spPr>
      </p:pic>
    </p:spTree>
    <p:custDataLst>
      <p:tags r:id="rId1"/>
    </p:custDataLst>
    <p:extLst>
      <p:ext uri="{BB962C8B-B14F-4D97-AF65-F5344CB8AC3E}">
        <p14:creationId xmlns:p14="http://schemas.microsoft.com/office/powerpoint/2010/main" val="123575182"/>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425693784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Committed (Atomicity)</a:t>
            </a:r>
            <a:endParaRPr lang="en-US" dirty="0"/>
          </a:p>
        </p:txBody>
      </p:sp>
      <p:grpSp>
        <p:nvGrpSpPr>
          <p:cNvPr id="9" name="Group 8"/>
          <p:cNvGrpSpPr/>
          <p:nvPr/>
        </p:nvGrpSpPr>
        <p:grpSpPr>
          <a:xfrm>
            <a:off x="1782370" y="23006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3006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2370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28236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27833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6366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3977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6366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1374404" y="4537528"/>
            <a:ext cx="6395192" cy="449249"/>
          </a:xfrm>
          <a:prstGeom prst="rect">
            <a:avLst/>
          </a:prstGeom>
        </p:spPr>
      </p:pic>
    </p:spTree>
    <p:extLst>
      <p:ext uri="{BB962C8B-B14F-4D97-AF65-F5344CB8AC3E}">
        <p14:creationId xmlns:p14="http://schemas.microsoft.com/office/powerpoint/2010/main" val="951347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3" grpId="0" animBg="1"/>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314823" cy="461665"/>
          </a:xfrm>
          <a:prstGeom prst="rect">
            <a:avLst/>
          </a:prstGeom>
          <a:noFill/>
        </p:spPr>
        <p:txBody>
          <a:bodyPr wrap="none" rtlCol="0">
            <a:spAutoFit/>
          </a:bodyPr>
          <a:lstStyle/>
          <a:p>
            <a:r>
              <a:rPr lang="en-US" sz="2400" dirty="0" smtClean="0">
                <a:latin typeface="Minion Pro"/>
                <a:cs typeface="Minion Pro"/>
              </a:rPr>
              <a:t>Atomicity + Repeatable read should return the same value</a:t>
            </a:r>
            <a:endParaRPr lang="en-US" sz="2400" dirty="0">
              <a:latin typeface="Minion Pro"/>
              <a:cs typeface="Minion Pro"/>
            </a:endParaRPr>
          </a:p>
        </p:txBody>
      </p:sp>
      <p:sp>
        <p:nvSpPr>
          <p:cNvPr id="25" name="TextBox 24"/>
          <p:cNvSpPr txBox="1"/>
          <p:nvPr/>
        </p:nvSpPr>
        <p:spPr>
          <a:xfrm>
            <a:off x="3605621" y="1472061"/>
            <a:ext cx="1620957" cy="461665"/>
          </a:xfrm>
          <a:prstGeom prst="rect">
            <a:avLst/>
          </a:prstGeom>
          <a:noFill/>
        </p:spPr>
        <p:txBody>
          <a:bodyPr wrap="none" rtlCol="0">
            <a:spAutoFit/>
          </a:bodyPr>
          <a:lstStyle/>
          <a:p>
            <a:r>
              <a:rPr lang="en-US" sz="2400" dirty="0" smtClean="0">
                <a:latin typeface="Minion Pro"/>
                <a:cs typeface="Minion Pro"/>
                <a:sym typeface="Wingdings"/>
              </a:rPr>
              <a:t> </a:t>
            </a:r>
            <a:r>
              <a:rPr lang="en-US" sz="2400" i="1" dirty="0" smtClean="0">
                <a:solidFill>
                  <a:srgbClr val="0000FF"/>
                </a:solidFill>
                <a:latin typeface="Minion Pro"/>
                <a:cs typeface="Minion Pro"/>
                <a:sym typeface="Wingdings"/>
              </a:rPr>
              <a:t>snapshot</a:t>
            </a:r>
            <a:endParaRPr lang="en-US" sz="2400" i="1" dirty="0">
              <a:solidFill>
                <a:srgbClr val="0000FF"/>
              </a:solidFill>
              <a:latin typeface="Minion Pro"/>
              <a:cs typeface="Minion Pro"/>
            </a:endParaRPr>
          </a:p>
        </p:txBody>
      </p:sp>
      <p:grpSp>
        <p:nvGrpSpPr>
          <p:cNvPr id="26" name="Group 25"/>
          <p:cNvGrpSpPr/>
          <p:nvPr/>
        </p:nvGrpSpPr>
        <p:grpSpPr>
          <a:xfrm>
            <a:off x="1727708" y="2229016"/>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2229016"/>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165443"/>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2752043"/>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2711726"/>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35650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3786606"/>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3360503"/>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355928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2709710"/>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4353130"/>
            <a:ext cx="7674827" cy="303593"/>
          </a:xfrm>
          <a:prstGeom prst="rect">
            <a:avLst/>
          </a:prstGeom>
        </p:spPr>
      </p:pic>
      <p:sp>
        <p:nvSpPr>
          <p:cNvPr id="5" name="Notched Right Arrow 4"/>
          <p:cNvSpPr/>
          <p:nvPr/>
        </p:nvSpPr>
        <p:spPr>
          <a:xfrm rot="5400000">
            <a:off x="4261583" y="4895908"/>
            <a:ext cx="620834" cy="31180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extBox 5"/>
          <p:cNvSpPr txBox="1"/>
          <p:nvPr/>
        </p:nvSpPr>
        <p:spPr>
          <a:xfrm>
            <a:off x="4727900" y="4741391"/>
            <a:ext cx="786243" cy="461665"/>
          </a:xfrm>
          <a:prstGeom prst="rect">
            <a:avLst/>
          </a:prstGeom>
          <a:noFill/>
        </p:spPr>
        <p:txBody>
          <a:bodyPr wrap="none" rtlCol="0">
            <a:spAutoFit/>
          </a:bodyPr>
          <a:lstStyle/>
          <a:p>
            <a:r>
              <a:rPr lang="en-US" sz="2400" dirty="0" smtClean="0"/>
              <a:t>a = d</a:t>
            </a:r>
            <a:endParaRPr lang="en-US" sz="2400" dirty="0"/>
          </a:p>
        </p:txBody>
      </p:sp>
      <p:pic>
        <p:nvPicPr>
          <p:cNvPr id="7" name="Picture 6"/>
          <p:cNvPicPr>
            <a:picLocks noChangeAspect="1"/>
          </p:cNvPicPr>
          <p:nvPr/>
        </p:nvPicPr>
        <p:blipFill>
          <a:blip r:embed="rId4"/>
          <a:stretch>
            <a:fillRect/>
          </a:stretch>
        </p:blipFill>
        <p:spPr>
          <a:xfrm>
            <a:off x="863600" y="5493458"/>
            <a:ext cx="7416800" cy="317500"/>
          </a:xfrm>
          <a:prstGeom prst="rect">
            <a:avLst/>
          </a:prstGeom>
        </p:spPr>
      </p:pic>
      <p:sp>
        <p:nvSpPr>
          <p:cNvPr id="8" name="TextBox 7"/>
          <p:cNvSpPr txBox="1"/>
          <p:nvPr/>
        </p:nvSpPr>
        <p:spPr>
          <a:xfrm>
            <a:off x="4886530" y="5907500"/>
            <a:ext cx="1622597" cy="461665"/>
          </a:xfrm>
          <a:prstGeom prst="rect">
            <a:avLst/>
          </a:prstGeom>
          <a:noFill/>
        </p:spPr>
        <p:txBody>
          <a:bodyPr wrap="none" rtlCol="0">
            <a:spAutoFit/>
          </a:bodyPr>
          <a:lstStyle/>
          <a:p>
            <a:r>
              <a:rPr lang="en-US" sz="2400" dirty="0" smtClean="0">
                <a:latin typeface="Minion Pro"/>
                <a:cs typeface="Minion Pro"/>
              </a:rPr>
              <a:t>(Atomicity)</a:t>
            </a:r>
            <a:endParaRPr lang="en-US" sz="2400" dirty="0">
              <a:latin typeface="Minion Pro"/>
              <a:cs typeface="Minion Pro"/>
            </a:endParaRPr>
          </a:p>
        </p:txBody>
      </p:sp>
      <p:sp>
        <p:nvSpPr>
          <p:cNvPr id="45" name="TextBox 44"/>
          <p:cNvSpPr txBox="1"/>
          <p:nvPr/>
        </p:nvSpPr>
        <p:spPr>
          <a:xfrm>
            <a:off x="3479651" y="5928897"/>
            <a:ext cx="569387" cy="461665"/>
          </a:xfrm>
          <a:prstGeom prst="rect">
            <a:avLst/>
          </a:prstGeom>
          <a:noFill/>
        </p:spPr>
        <p:txBody>
          <a:bodyPr wrap="none" rtlCol="0">
            <a:spAutoFit/>
          </a:bodyPr>
          <a:lstStyle/>
          <a:p>
            <a:r>
              <a:rPr lang="en-US" sz="2400" dirty="0" smtClean="0">
                <a:latin typeface="Minion Pro"/>
                <a:cs typeface="Minion Pro"/>
              </a:rPr>
              <a:t>RR</a:t>
            </a:r>
            <a:endParaRPr lang="en-US" sz="2400" dirty="0">
              <a:latin typeface="Minion Pro"/>
              <a:cs typeface="Minion Pro"/>
            </a:endParaRPr>
          </a:p>
        </p:txBody>
      </p:sp>
      <p:sp>
        <p:nvSpPr>
          <p:cNvPr id="46" name="TextBox 45"/>
          <p:cNvSpPr txBox="1"/>
          <p:nvPr/>
        </p:nvSpPr>
        <p:spPr>
          <a:xfrm>
            <a:off x="427436" y="4229217"/>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pic>
        <p:nvPicPr>
          <p:cNvPr id="47" name="Picture 46"/>
          <p:cNvPicPr>
            <a:picLocks noChangeAspect="1"/>
          </p:cNvPicPr>
          <p:nvPr/>
        </p:nvPicPr>
        <p:blipFill>
          <a:blip r:embed="rId5"/>
          <a:stretch>
            <a:fillRect/>
          </a:stretch>
        </p:blipFill>
        <p:spPr>
          <a:xfrm>
            <a:off x="4140230" y="6064823"/>
            <a:ext cx="698500" cy="254000"/>
          </a:xfrm>
          <a:prstGeom prst="rect">
            <a:avLst/>
          </a:prstGeom>
        </p:spPr>
      </p:pic>
    </p:spTree>
    <p:extLst>
      <p:ext uri="{BB962C8B-B14F-4D97-AF65-F5344CB8AC3E}">
        <p14:creationId xmlns:p14="http://schemas.microsoft.com/office/powerpoint/2010/main" val="2746215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5" grpId="0" animBg="1"/>
      <p:bldP spid="6" grpId="0"/>
      <p:bldP spid="8" grpId="0"/>
      <p:bldP spid="45" grpId="0"/>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0623832"/>
              </p:ext>
            </p:extLst>
          </p:nvPr>
        </p:nvGraphicFramePr>
        <p:xfrm>
          <a:off x="6407987" y="231300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858772649"/>
              </p:ext>
            </p:extLst>
          </p:nvPr>
        </p:nvGraphicFramePr>
        <p:xfrm>
          <a:off x="3402475" y="106901"/>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942271"/>
              </p:ext>
            </p:extLst>
          </p:nvPr>
        </p:nvGraphicFramePr>
        <p:xfrm>
          <a:off x="285707" y="197772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88814248"/>
              </p:ext>
            </p:extLst>
          </p:nvPr>
        </p:nvGraphicFramePr>
        <p:xfrm>
          <a:off x="1858777" y="3636410"/>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spTree>
    <p:custDataLst>
      <p:tags r:id="rId1"/>
    </p:custDataLst>
    <p:extLst>
      <p:ext uri="{BB962C8B-B14F-4D97-AF65-F5344CB8AC3E}">
        <p14:creationId xmlns:p14="http://schemas.microsoft.com/office/powerpoint/2010/main" val="691708726"/>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dirty="0"/>
              <a:t>But…</a:t>
            </a:r>
          </a:p>
          <a:p>
            <a:pPr lvl="1"/>
            <a:r>
              <a:rPr lang="en-US" sz="2000" dirty="0"/>
              <a:t>Programmer doesn’t know what tests would be effective in addressing the </a:t>
            </a:r>
            <a:r>
              <a:rPr lang="en-US" sz="2000" dirty="0" err="1"/>
              <a:t>overfit</a:t>
            </a:r>
            <a:r>
              <a:rPr lang="en-US" sz="2000" dirty="0"/>
              <a:t>, and </a:t>
            </a:r>
          </a:p>
          <a:p>
            <a:pPr lvl="1"/>
            <a:r>
              <a:rPr lang="en-US" sz="2000" dirty="0"/>
              <a:t>Machine doesn’t know application semantics to generate test cases.</a:t>
            </a:r>
          </a:p>
          <a:p>
            <a:r>
              <a:rPr lang="en-US" sz="2400" dirty="0"/>
              <a:t>However…</a:t>
            </a:r>
          </a:p>
          <a:p>
            <a:pPr lvl="1"/>
            <a:r>
              <a:rPr lang="en-US" sz="2000" dirty="0"/>
              <a:t>Programmer knows application semantics, and</a:t>
            </a:r>
          </a:p>
          <a:p>
            <a:pPr lvl="1"/>
            <a:r>
              <a:rPr lang="en-US" sz="2000" dirty="0"/>
              <a:t>Machine knows what application behavior </a:t>
            </a:r>
          </a:p>
          <a:p>
            <a:endParaRPr lang="en-US" dirty="0"/>
          </a:p>
        </p:txBody>
      </p:sp>
    </p:spTree>
    <p:extLst>
      <p:ext uri="{BB962C8B-B14F-4D97-AF65-F5344CB8AC3E}">
        <p14:creationId xmlns:p14="http://schemas.microsoft.com/office/powerpoint/2010/main" val="13846540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sis_def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1" y="376317"/>
            <a:ext cx="7886547" cy="5644768"/>
          </a:xfrm>
          <a:prstGeom prst="rect">
            <a:avLst/>
          </a:prstGeom>
        </p:spPr>
      </p:pic>
    </p:spTree>
    <p:extLst>
      <p:ext uri="{BB962C8B-B14F-4D97-AF65-F5344CB8AC3E}">
        <p14:creationId xmlns:p14="http://schemas.microsoft.com/office/powerpoint/2010/main" val="9570480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5.xml><?xml version="1.0" encoding="utf-8"?>
<p:tagLst xmlns:a="http://schemas.openxmlformats.org/drawingml/2006/main" xmlns:r="http://schemas.openxmlformats.org/officeDocument/2006/relationships" xmlns:p="http://schemas.openxmlformats.org/presentationml/2006/main">
  <p:tag name="TIMING" val="|45.7|19.1|17.9"/>
</p:tagLst>
</file>

<file path=ppt/tags/tag16.xml><?xml version="1.0" encoding="utf-8"?>
<p:tagLst xmlns:a="http://schemas.openxmlformats.org/drawingml/2006/main" xmlns:r="http://schemas.openxmlformats.org/officeDocument/2006/relationships" xmlns:p="http://schemas.openxmlformats.org/presentationml/2006/main">
  <p:tag name="TIMING" val="|1.9|12.9|9.6"/>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19.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13850</TotalTime>
  <Words>10096</Words>
  <Application>Microsoft Macintosh PowerPoint</Application>
  <PresentationFormat>On-screen Show (4:3)</PresentationFormat>
  <Paragraphs>963</Paragraphs>
  <Slides>78</Slides>
  <Notes>48</Notes>
  <HiddenSlides>2</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Inferring Consistency Specifications from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Capturing Store Consistency Levels</vt:lpstr>
      <vt:lpstr>Classification Scheme</vt:lpstr>
      <vt:lpstr>PowerPoint Presentation</vt:lpstr>
      <vt:lpstr>PowerPoint Presentation</vt:lpstr>
      <vt:lpstr>PowerPoint Presentation</vt:lpstr>
      <vt:lpstr>PowerPoint Presentation</vt:lpstr>
      <vt:lpstr>Inferring Specifications</vt:lpstr>
      <vt:lpstr>Why infer specifications?</vt:lpstr>
      <vt:lpstr>Full inference is impossible</vt:lpstr>
      <vt:lpstr>Full inference is impossible</vt:lpstr>
      <vt:lpstr>Unit Tests</vt:lpstr>
      <vt:lpstr>Unit Tests</vt:lpstr>
      <vt:lpstr>An Example</vt:lpstr>
      <vt:lpstr>An Example</vt:lpstr>
      <vt:lpstr>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vt:lpstr>
      <vt:lpstr>Example</vt:lpstr>
      <vt:lpstr>Example</vt:lpstr>
      <vt:lpstr>PowerPoint Presentation</vt:lpstr>
      <vt:lpstr>Thank you!</vt:lpstr>
      <vt:lpstr>PowerPoint Presentation</vt:lpstr>
      <vt:lpstr>Conclusion</vt:lpstr>
      <vt:lpstr>Classification Scheme (2)</vt:lpstr>
      <vt:lpstr>PowerPoint Presentation</vt:lpstr>
      <vt:lpstr>PowerPoint Presentation</vt:lpstr>
      <vt:lpstr>PowerPoint Presentation</vt:lpstr>
      <vt:lpstr>PowerPoint Presentation</vt:lpstr>
      <vt:lpstr>Monotonic Reads</vt:lpstr>
      <vt:lpstr>Read Committed (Atomicity)</vt:lpstr>
      <vt:lpstr>Repeatable Read</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579</cp:revision>
  <cp:lastPrinted>2015-06-10T14:00:36Z</cp:lastPrinted>
  <dcterms:created xsi:type="dcterms:W3CDTF">2015-06-07T19:42:17Z</dcterms:created>
  <dcterms:modified xsi:type="dcterms:W3CDTF">2015-10-09T20:24:50Z</dcterms:modified>
</cp:coreProperties>
</file>